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Override PartName="/ppt/charts/colors3.xml" ContentType="application/vnd.ms-office.chartcolorstyle+xml"/>
  <Override PartName="/ppt/charts/style3.xml" ContentType="application/vnd.ms-office.chartstyle+xml"/>
  <Override PartName="/ppt/charts/colors4.xml" ContentType="application/vnd.ms-office.chartcolorstyle+xml"/>
  <Override PartName="/ppt/charts/style4.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handoutMasterIdLst>
    <p:handoutMasterId r:id="rId10"/>
  </p:handoutMasterIdLst>
  <p:sldIdLst>
    <p:sldId id="256" r:id="rId2"/>
    <p:sldId id="257" r:id="rId3"/>
    <p:sldId id="258" r:id="rId4"/>
    <p:sldId id="259" r:id="rId5"/>
    <p:sldId id="260" r:id="rId6"/>
    <p:sldId id="265" r:id="rId7"/>
    <p:sldId id="266" r:id="rId8"/>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61D31"/>
    <a:srgbClr val="3D2E32"/>
    <a:srgbClr val="C9C2BA"/>
    <a:srgbClr val="81776F"/>
    <a:srgbClr val="8177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4" autoAdjust="0"/>
    <p:restoredTop sz="94660"/>
  </p:normalViewPr>
  <p:slideViewPr>
    <p:cSldViewPr>
      <p:cViewPr varScale="1">
        <p:scale>
          <a:sx n="90" d="100"/>
          <a:sy n="90" d="100"/>
        </p:scale>
        <p:origin x="-1254" y="-60"/>
      </p:cViewPr>
      <p:guideLst>
        <p:guide orient="horz" pos="2160"/>
        <p:guide pos="2880"/>
      </p:guideLst>
    </p:cSldViewPr>
  </p:slideViewPr>
  <p:notesTextViewPr>
    <p:cViewPr>
      <p:scale>
        <a:sx n="1" d="1"/>
        <a:sy n="1" d="1"/>
      </p:scale>
      <p:origin x="0" y="0"/>
    </p:cViewPr>
  </p:notesTextViewPr>
  <p:notesViewPr>
    <p:cSldViewPr>
      <p:cViewPr varScale="1">
        <p:scale>
          <a:sx n="55" d="100"/>
          <a:sy n="55" d="100"/>
        </p:scale>
        <p:origin x="288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Hoja_de_c_lculo_de_Microsoft_Excel1.xlsx"/></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Hoja_de_c_lculo_de_Microsoft_Excel2.xlsx"/></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package" Target="../embeddings/Hoja_de_c_lculo_de_Microsoft_Excel3.xlsx"/></Relationships>
</file>

<file path=ppt/charts/_rels/chart4.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package" Target="../embeddings/Hoja_de_c_lculo_de_Microsoft_Excel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Hoja1!$B$1</c:f>
              <c:strCache>
                <c:ptCount val="1"/>
                <c:pt idx="0">
                  <c:v>Mortalidad Materna</c:v>
                </c:pt>
              </c:strCache>
            </c:strRef>
          </c:tx>
          <c:spPr>
            <a:solidFill>
              <a:schemeClr val="accent2"/>
            </a:solidFill>
            <a:ln>
              <a:noFill/>
            </a:ln>
            <a:effectLst/>
          </c:spPr>
          <c:invertIfNegative val="0"/>
          <c:dLbls>
            <c:spPr>
              <a:noFill/>
              <a:ln>
                <a:noFill/>
              </a:ln>
              <a:effectLst/>
            </c:spPr>
            <c:txPr>
              <a:bodyPr rot="0" vert="horz"/>
              <a:lstStyle/>
              <a:p>
                <a:pPr>
                  <a:defRPr/>
                </a:pPr>
                <a:endParaRPr lang="es-MX"/>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Hoja1!$A$2:$A$4</c:f>
              <c:numCache>
                <c:formatCode>General</c:formatCode>
                <c:ptCount val="3"/>
                <c:pt idx="0">
                  <c:v>2018</c:v>
                </c:pt>
                <c:pt idx="1">
                  <c:v>2019</c:v>
                </c:pt>
                <c:pt idx="2">
                  <c:v>2020</c:v>
                </c:pt>
              </c:numCache>
            </c:numRef>
          </c:cat>
          <c:val>
            <c:numRef>
              <c:f>Hoja1!$B$2:$B$4</c:f>
              <c:numCache>
                <c:formatCode>General</c:formatCode>
                <c:ptCount val="3"/>
                <c:pt idx="0">
                  <c:v>22</c:v>
                </c:pt>
                <c:pt idx="1">
                  <c:v>12</c:v>
                </c:pt>
                <c:pt idx="2">
                  <c:v>31</c:v>
                </c:pt>
              </c:numCache>
            </c:numRef>
          </c:val>
          <c:extLst xmlns:c16r2="http://schemas.microsoft.com/office/drawing/2015/06/chart">
            <c:ext xmlns:c16="http://schemas.microsoft.com/office/drawing/2014/chart" uri="{C3380CC4-5D6E-409C-BE32-E72D297353CC}">
              <c16:uniqueId val="{00000000-FE6B-4FED-8CDB-B58260E800C0}"/>
            </c:ext>
          </c:extLst>
        </c:ser>
        <c:ser>
          <c:idx val="1"/>
          <c:order val="1"/>
          <c:tx>
            <c:strRef>
              <c:f>Hoja1!$C$1</c:f>
              <c:strCache>
                <c:ptCount val="1"/>
                <c:pt idx="0">
                  <c:v>RMM</c:v>
                </c:pt>
              </c:strCache>
            </c:strRef>
          </c:tx>
          <c:spPr>
            <a:solidFill>
              <a:schemeClr val="accent4"/>
            </a:solidFill>
            <a:ln>
              <a:noFill/>
            </a:ln>
            <a:effectLst/>
          </c:spPr>
          <c:invertIfNegative val="0"/>
          <c:dLbls>
            <c:dLbl>
              <c:idx val="0"/>
              <c:layout/>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FE6B-4FED-8CDB-B58260E800C0}"/>
                </c:ext>
              </c:extLst>
            </c:dLbl>
            <c:dLbl>
              <c:idx val="1"/>
              <c:layout/>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FE6B-4FED-8CDB-B58260E800C0}"/>
                </c:ext>
              </c:extLst>
            </c:dLbl>
            <c:dLbl>
              <c:idx val="2"/>
              <c:layout/>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FE6B-4FED-8CDB-B58260E800C0}"/>
                </c:ext>
              </c:extLst>
            </c:dLbl>
            <c:spPr>
              <a:noFill/>
              <a:ln>
                <a:noFill/>
              </a:ln>
              <a:effectLst/>
            </c:spPr>
            <c:txPr>
              <a:bodyPr rot="0" vert="horz"/>
              <a:lstStyle/>
              <a:p>
                <a:pPr>
                  <a:defRPr/>
                </a:pPr>
                <a:endParaRPr lang="es-MX"/>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Hoja1!$A$2:$A$4</c:f>
              <c:numCache>
                <c:formatCode>General</c:formatCode>
                <c:ptCount val="3"/>
                <c:pt idx="0">
                  <c:v>2018</c:v>
                </c:pt>
                <c:pt idx="1">
                  <c:v>2019</c:v>
                </c:pt>
                <c:pt idx="2">
                  <c:v>2020</c:v>
                </c:pt>
              </c:numCache>
            </c:numRef>
          </c:cat>
          <c:val>
            <c:numRef>
              <c:f>Hoja1!$C$2:$C$4</c:f>
              <c:numCache>
                <c:formatCode>0.00%</c:formatCode>
                <c:ptCount val="3"/>
                <c:pt idx="0">
                  <c:v>0.41899999999999998</c:v>
                </c:pt>
                <c:pt idx="1">
                  <c:v>0.16700000000000001</c:v>
                </c:pt>
                <c:pt idx="2">
                  <c:v>0.67500000000000004</c:v>
                </c:pt>
              </c:numCache>
            </c:numRef>
          </c:val>
          <c:extLst xmlns:c16r2="http://schemas.microsoft.com/office/drawing/2015/06/chart">
            <c:ext xmlns:c16="http://schemas.microsoft.com/office/drawing/2014/chart" uri="{C3380CC4-5D6E-409C-BE32-E72D297353CC}">
              <c16:uniqueId val="{00000001-FE6B-4FED-8CDB-B58260E800C0}"/>
            </c:ext>
          </c:extLst>
        </c:ser>
        <c:dLbls>
          <c:showLegendKey val="0"/>
          <c:showVal val="0"/>
          <c:showCatName val="0"/>
          <c:showSerName val="0"/>
          <c:showPercent val="0"/>
          <c:showBubbleSize val="0"/>
        </c:dLbls>
        <c:gapWidth val="150"/>
        <c:overlap val="100"/>
        <c:axId val="75552256"/>
        <c:axId val="75553792"/>
      </c:barChart>
      <c:catAx>
        <c:axId val="75552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s-MX"/>
          </a:p>
        </c:txPr>
        <c:crossAx val="75553792"/>
        <c:crosses val="autoZero"/>
        <c:auto val="1"/>
        <c:lblAlgn val="ctr"/>
        <c:lblOffset val="100"/>
        <c:noMultiLvlLbl val="0"/>
      </c:catAx>
      <c:valAx>
        <c:axId val="75553792"/>
        <c:scaling>
          <c:orientation val="minMax"/>
        </c:scaling>
        <c:delete val="1"/>
        <c:axPos val="l"/>
        <c:numFmt formatCode="0%" sourceLinked="1"/>
        <c:majorTickMark val="none"/>
        <c:minorTickMark val="none"/>
        <c:tickLblPos val="nextTo"/>
        <c:crossAx val="75552256"/>
        <c:crosses val="autoZero"/>
        <c:crossBetween val="between"/>
      </c:valAx>
      <c:spPr>
        <a:noFill/>
        <a:ln>
          <a:noFill/>
        </a:ln>
        <a:effectLst/>
      </c:spPr>
    </c:plotArea>
    <c:legend>
      <c:legendPos val="t"/>
      <c:layout>
        <c:manualLayout>
          <c:xMode val="edge"/>
          <c:yMode val="edge"/>
          <c:x val="0.23411766307012083"/>
          <c:y val="6.8154085199624181E-2"/>
          <c:w val="0.53881944751123412"/>
          <c:h val="9.4801878427312497E-2"/>
        </c:manualLayout>
      </c:layout>
      <c:overlay val="0"/>
      <c:spPr>
        <a:noFill/>
        <a:ln>
          <a:noFill/>
        </a:ln>
        <a:effectLst/>
      </c:spPr>
      <c:txPr>
        <a:bodyPr rot="0" vert="horz"/>
        <a:lstStyle/>
        <a:p>
          <a:pPr>
            <a:defRPr/>
          </a:pPr>
          <a:endParaRPr lang="es-MX"/>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es-MX"/>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bar"/>
        <c:grouping val="clustered"/>
        <c:varyColors val="0"/>
        <c:ser>
          <c:idx val="0"/>
          <c:order val="0"/>
          <c:tx>
            <c:strRef>
              <c:f>Hoja1!$B$1</c:f>
              <c:strCache>
                <c:ptCount val="1"/>
                <c:pt idx="0">
                  <c:v>Nacidos Vivos</c:v>
                </c:pt>
              </c:strCache>
            </c:strRef>
          </c:tx>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chemeClr>
              </a:solidFill>
              <a:round/>
            </a:ln>
            <a:effectLst>
              <a:outerShdw blurRad="40000" dist="20000" dir="5400000" rotWithShape="0">
                <a:srgbClr val="000000">
                  <a:alpha val="38000"/>
                </a:srgbClr>
              </a:outerShdw>
            </a:effectLst>
          </c:spPr>
          <c:invertIfNegative val="0"/>
          <c:dLbls>
            <c:spPr>
              <a:noFill/>
              <a:ln>
                <a:noFill/>
              </a:ln>
              <a:effectLst/>
            </c:spPr>
            <c:txPr>
              <a:bodyPr rot="0" vert="horz"/>
              <a:lstStyle/>
              <a:p>
                <a:pPr>
                  <a:defRPr/>
                </a:pPr>
                <a:endParaRPr lang="es-MX"/>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Hoja1!$A$2:$A$4</c:f>
              <c:numCache>
                <c:formatCode>General</c:formatCode>
                <c:ptCount val="3"/>
                <c:pt idx="0">
                  <c:v>2018</c:v>
                </c:pt>
                <c:pt idx="1">
                  <c:v>2019</c:v>
                </c:pt>
                <c:pt idx="2">
                  <c:v>2020</c:v>
                </c:pt>
              </c:numCache>
            </c:numRef>
          </c:cat>
          <c:val>
            <c:numRef>
              <c:f>Hoja1!$B$2:$B$4</c:f>
              <c:numCache>
                <c:formatCode>#,##0</c:formatCode>
                <c:ptCount val="3"/>
                <c:pt idx="0">
                  <c:v>27307</c:v>
                </c:pt>
                <c:pt idx="1">
                  <c:v>26612</c:v>
                </c:pt>
                <c:pt idx="2">
                  <c:v>24541</c:v>
                </c:pt>
              </c:numCache>
            </c:numRef>
          </c:val>
          <c:extLst xmlns:c16r2="http://schemas.microsoft.com/office/drawing/2015/06/chart">
            <c:ext xmlns:c16="http://schemas.microsoft.com/office/drawing/2014/chart" uri="{C3380CC4-5D6E-409C-BE32-E72D297353CC}">
              <c16:uniqueId val="{00000000-5ED9-4E41-BAB7-CECF0B462909}"/>
            </c:ext>
          </c:extLst>
        </c:ser>
        <c:dLbls>
          <c:showLegendKey val="0"/>
          <c:showVal val="0"/>
          <c:showCatName val="0"/>
          <c:showSerName val="0"/>
          <c:showPercent val="0"/>
          <c:showBubbleSize val="0"/>
        </c:dLbls>
        <c:gapWidth val="100"/>
        <c:axId val="78954496"/>
        <c:axId val="78956032"/>
      </c:barChart>
      <c:catAx>
        <c:axId val="789544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s-MX"/>
          </a:p>
        </c:txPr>
        <c:crossAx val="78956032"/>
        <c:crosses val="autoZero"/>
        <c:auto val="1"/>
        <c:lblAlgn val="ctr"/>
        <c:lblOffset val="100"/>
        <c:noMultiLvlLbl val="0"/>
      </c:catAx>
      <c:valAx>
        <c:axId val="7895603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vert="horz"/>
          <a:lstStyle/>
          <a:p>
            <a:pPr>
              <a:defRPr/>
            </a:pPr>
            <a:endParaRPr lang="es-MX"/>
          </a:p>
        </c:txPr>
        <c:crossAx val="78954496"/>
        <c:crosses val="autoZero"/>
        <c:crossBetween val="between"/>
      </c:valAx>
      <c:spPr>
        <a:noFill/>
        <a:ln>
          <a:noFill/>
        </a:ln>
        <a:effectLst/>
      </c:spPr>
    </c:plotArea>
    <c:legend>
      <c:legendPos val="b"/>
      <c:layout>
        <c:manualLayout>
          <c:xMode val="edge"/>
          <c:yMode val="edge"/>
          <c:x val="0.28805463342405679"/>
          <c:y val="1.0346667479724377E-2"/>
          <c:w val="0.48574682178170681"/>
          <c:h val="9.9050246966278427E-2"/>
        </c:manualLayout>
      </c:layout>
      <c:overlay val="0"/>
      <c:spPr>
        <a:noFill/>
        <a:ln>
          <a:noFill/>
        </a:ln>
        <a:effectLst/>
      </c:spPr>
      <c:txPr>
        <a:bodyPr rot="0" vert="horz"/>
        <a:lstStyle/>
        <a:p>
          <a:pPr>
            <a:defRPr/>
          </a:pPr>
          <a:endParaRPr lang="es-MX"/>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es-MX"/>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endParaRPr lang="es-MX"/>
          </a:p>
        </c:rich>
      </c:tx>
      <c:layout/>
      <c:overlay val="0"/>
      <c:spPr>
        <a:noFill/>
        <a:ln>
          <a:noFill/>
        </a:ln>
        <a:effectLst/>
      </c:spPr>
    </c:title>
    <c:autoTitleDeleted val="0"/>
    <c:plotArea>
      <c:layout/>
      <c:barChart>
        <c:barDir val="col"/>
        <c:grouping val="clustered"/>
        <c:varyColors val="0"/>
        <c:ser>
          <c:idx val="0"/>
          <c:order val="0"/>
          <c:tx>
            <c:strRef>
              <c:f>Hoja1!$B$1</c:f>
              <c:strCache>
                <c:ptCount val="1"/>
                <c:pt idx="0">
                  <c:v>Ciudadanos</c:v>
                </c:pt>
              </c:strCache>
            </c:strRef>
          </c:tx>
          <c:spPr>
            <a:noFill/>
            <a:ln w="25400" cap="flat" cmpd="sng" algn="ctr">
              <a:solidFill>
                <a:schemeClr val="accent2"/>
              </a:solidFill>
              <a:miter lim="800000"/>
            </a:ln>
            <a:effectLst/>
          </c:spPr>
          <c:invertIfNegative val="0"/>
          <c:dPt>
            <c:idx val="0"/>
            <c:invertIfNegative val="0"/>
            <c:bubble3D val="0"/>
            <c:spPr>
              <a:solidFill>
                <a:schemeClr val="lt1"/>
              </a:solidFill>
              <a:ln w="25400" cap="flat" cmpd="sng" algn="ctr">
                <a:solidFill>
                  <a:schemeClr val="accent2"/>
                </a:solidFill>
                <a:prstDash val="solid"/>
                <a:miter lim="800000"/>
              </a:ln>
              <a:effectLst/>
            </c:spPr>
            <c:extLst xmlns:c16r2="http://schemas.microsoft.com/office/drawing/2015/06/chart">
              <c:ext xmlns:c16="http://schemas.microsoft.com/office/drawing/2014/chart" uri="{C3380CC4-5D6E-409C-BE32-E72D297353CC}">
                <c16:uniqueId val="{00000001-FB24-461B-945E-77EF3A6F5CD8}"/>
              </c:ext>
            </c:extLst>
          </c:dPt>
          <c:dPt>
            <c:idx val="1"/>
            <c:invertIfNegative val="0"/>
            <c:bubble3D val="0"/>
            <c:spPr>
              <a:solidFill>
                <a:schemeClr val="lt1"/>
              </a:solidFill>
              <a:ln w="25400" cap="flat" cmpd="sng" algn="ctr">
                <a:solidFill>
                  <a:schemeClr val="accent1"/>
                </a:solidFill>
                <a:prstDash val="solid"/>
                <a:miter lim="800000"/>
              </a:ln>
              <a:effectLst/>
            </c:spPr>
            <c:extLst xmlns:c16r2="http://schemas.microsoft.com/office/drawing/2015/06/chart">
              <c:ext xmlns:c16="http://schemas.microsoft.com/office/drawing/2014/chart" uri="{C3380CC4-5D6E-409C-BE32-E72D297353CC}">
                <c16:uniqueId val="{00000002-FB24-461B-945E-77EF3A6F5CD8}"/>
              </c:ext>
            </c:extLst>
          </c:dPt>
          <c:dPt>
            <c:idx val="2"/>
            <c:invertIfNegative val="0"/>
            <c:bubble3D val="0"/>
            <c:spPr>
              <a:solidFill>
                <a:schemeClr val="lt1"/>
              </a:solidFill>
              <a:ln w="25400" cap="flat" cmpd="sng" algn="ctr">
                <a:solidFill>
                  <a:schemeClr val="accent6"/>
                </a:solidFill>
                <a:prstDash val="solid"/>
                <a:miter lim="800000"/>
              </a:ln>
              <a:effectLst/>
            </c:spPr>
            <c:extLst xmlns:c16r2="http://schemas.microsoft.com/office/drawing/2015/06/chart">
              <c:ext xmlns:c16="http://schemas.microsoft.com/office/drawing/2014/chart" uri="{C3380CC4-5D6E-409C-BE32-E72D297353CC}">
                <c16:uniqueId val="{00000003-FB24-461B-945E-77EF3A6F5CD8}"/>
              </c:ext>
            </c:extLst>
          </c:dPt>
          <c:dLbls>
            <c:numFmt formatCode="#,##0" sourceLinked="0"/>
            <c:spPr>
              <a:noFill/>
              <a:ln>
                <a:noFill/>
              </a:ln>
              <a:effectLst/>
            </c:spPr>
            <c:txPr>
              <a:bodyPr rot="0" vert="horz"/>
              <a:lstStyle/>
              <a:p>
                <a:pPr>
                  <a:defRPr sz="900" b="1"/>
                </a:pPr>
                <a:endParaRPr lang="es-MX"/>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Población Potencial</c:v>
                </c:pt>
                <c:pt idx="1">
                  <c:v>Población Objetivo</c:v>
                </c:pt>
                <c:pt idx="2">
                  <c:v>Población Atendida 2020</c:v>
                </c:pt>
              </c:strCache>
            </c:strRef>
          </c:cat>
          <c:val>
            <c:numRef>
              <c:f>Hoja1!$B$2:$B$4</c:f>
              <c:numCache>
                <c:formatCode>#,##0</c:formatCode>
                <c:ptCount val="3"/>
                <c:pt idx="0">
                  <c:v>3156674</c:v>
                </c:pt>
                <c:pt idx="1">
                  <c:v>1402353</c:v>
                </c:pt>
                <c:pt idx="2">
                  <c:v>1403344</c:v>
                </c:pt>
              </c:numCache>
            </c:numRef>
          </c:val>
          <c:extLst xmlns:c16r2="http://schemas.microsoft.com/office/drawing/2015/06/chart">
            <c:ext xmlns:c16="http://schemas.microsoft.com/office/drawing/2014/chart" uri="{C3380CC4-5D6E-409C-BE32-E72D297353CC}">
              <c16:uniqueId val="{00000000-FB24-461B-945E-77EF3A6F5CD8}"/>
            </c:ext>
          </c:extLst>
        </c:ser>
        <c:dLbls>
          <c:showLegendKey val="0"/>
          <c:showVal val="1"/>
          <c:showCatName val="0"/>
          <c:showSerName val="0"/>
          <c:showPercent val="0"/>
          <c:showBubbleSize val="0"/>
        </c:dLbls>
        <c:gapWidth val="227"/>
        <c:axId val="79710464"/>
        <c:axId val="79730944"/>
      </c:barChart>
      <c:catAx>
        <c:axId val="79710464"/>
        <c:scaling>
          <c:orientation val="minMax"/>
        </c:scaling>
        <c:delete val="0"/>
        <c:axPos val="b"/>
        <c:numFmt formatCode="General" sourceLinked="1"/>
        <c:majorTickMark val="out"/>
        <c:minorTickMark val="none"/>
        <c:tickLblPos val="nextTo"/>
        <c:spPr>
          <a:noFill/>
          <a:ln>
            <a:noFill/>
          </a:ln>
          <a:effectLst/>
        </c:spPr>
        <c:txPr>
          <a:bodyPr rot="-60000000" vert="horz"/>
          <a:lstStyle/>
          <a:p>
            <a:pPr>
              <a:defRPr/>
            </a:pPr>
            <a:endParaRPr lang="es-MX"/>
          </a:p>
        </c:txPr>
        <c:crossAx val="79730944"/>
        <c:crosses val="autoZero"/>
        <c:auto val="1"/>
        <c:lblAlgn val="ctr"/>
        <c:lblOffset val="100"/>
        <c:noMultiLvlLbl val="0"/>
      </c:catAx>
      <c:valAx>
        <c:axId val="79730944"/>
        <c:scaling>
          <c:orientation val="minMax"/>
        </c:scaling>
        <c:delete val="1"/>
        <c:axPos val="l"/>
        <c:numFmt formatCode="#,##0" sourceLinked="1"/>
        <c:majorTickMark val="none"/>
        <c:minorTickMark val="none"/>
        <c:tickLblPos val="nextTo"/>
        <c:crossAx val="79710464"/>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s-MX"/>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036162630973442E-2"/>
          <c:y val="0.17475333765020756"/>
          <c:w val="0.8793263324901851"/>
          <c:h val="0.66579643575062375"/>
        </c:manualLayout>
      </c:layout>
      <c:barChart>
        <c:barDir val="col"/>
        <c:grouping val="clustered"/>
        <c:varyColors val="0"/>
        <c:ser>
          <c:idx val="1"/>
          <c:order val="0"/>
          <c:tx>
            <c:strRef>
              <c:f>Hoja1!$B$1</c:f>
              <c:strCache>
                <c:ptCount val="1"/>
                <c:pt idx="0">
                  <c:v>2017</c:v>
                </c:pt>
              </c:strCache>
            </c:strRef>
          </c:tx>
          <c:spPr>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chemeClr>
              </a:solidFill>
              <a:round/>
            </a:ln>
            <a:effectLst>
              <a:outerShdw blurRad="40000" dist="20000" dir="5400000" rotWithShape="0">
                <a:srgbClr val="000000">
                  <a:alpha val="38000"/>
                </a:srgbClr>
              </a:outerShdw>
            </a:effectLst>
          </c:spPr>
          <c:invertIfNegative val="0"/>
          <c:dLbls>
            <c:spPr>
              <a:noFill/>
              <a:ln>
                <a:noFill/>
              </a:ln>
              <a:effectLst/>
            </c:spPr>
            <c:txPr>
              <a:bodyPr rot="0" vert="horz"/>
              <a:lstStyle/>
              <a:p>
                <a:pPr>
                  <a:defRPr/>
                </a:pPr>
                <a:endParaRPr lang="es-MX"/>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Hoja1!$A$2:$A$3</c:f>
              <c:strCache>
                <c:ptCount val="2"/>
                <c:pt idx="0">
                  <c:v>Medicos Generales y Especialistas</c:v>
                </c:pt>
                <c:pt idx="1">
                  <c:v>Estructuras Programaticas</c:v>
                </c:pt>
              </c:strCache>
            </c:strRef>
          </c:cat>
          <c:val>
            <c:numRef>
              <c:f>Hoja1!$B$2:$B$3</c:f>
              <c:numCache>
                <c:formatCode>#,##0</c:formatCode>
                <c:ptCount val="2"/>
                <c:pt idx="0">
                  <c:v>2086</c:v>
                </c:pt>
                <c:pt idx="1">
                  <c:v>75</c:v>
                </c:pt>
              </c:numCache>
            </c:numRef>
          </c:val>
          <c:extLst xmlns:c16r2="http://schemas.microsoft.com/office/drawing/2015/06/chart">
            <c:ext xmlns:c16="http://schemas.microsoft.com/office/drawing/2014/chart" uri="{C3380CC4-5D6E-409C-BE32-E72D297353CC}">
              <c16:uniqueId val="{00000001-D894-40DB-94F9-0E62565A47BD}"/>
            </c:ext>
          </c:extLst>
        </c:ser>
        <c:ser>
          <c:idx val="2"/>
          <c:order val="1"/>
          <c:tx>
            <c:strRef>
              <c:f>Hoja1!$C$1</c:f>
              <c:strCache>
                <c:ptCount val="1"/>
                <c:pt idx="0">
                  <c:v>2018</c:v>
                </c:pt>
              </c:strCache>
            </c:strRef>
          </c:tx>
          <c:spPr>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chemeClr>
              </a:solidFill>
              <a:round/>
            </a:ln>
            <a:effectLst>
              <a:outerShdw blurRad="40000" dist="20000" dir="5400000" rotWithShape="0">
                <a:srgbClr val="000000">
                  <a:alpha val="38000"/>
                </a:srgbClr>
              </a:outerShdw>
            </a:effectLst>
          </c:spPr>
          <c:invertIfNegative val="0"/>
          <c:dLbls>
            <c:numFmt formatCode="#,##0" sourceLinked="0"/>
            <c:spPr>
              <a:noFill/>
              <a:ln>
                <a:noFill/>
              </a:ln>
              <a:effectLst/>
            </c:spPr>
            <c:txPr>
              <a:bodyPr rot="0" vert="horz"/>
              <a:lstStyle/>
              <a:p>
                <a:pPr>
                  <a:defRPr/>
                </a:pPr>
                <a:endParaRPr lang="es-MX"/>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Hoja1!$A$2:$A$3</c:f>
              <c:strCache>
                <c:ptCount val="2"/>
                <c:pt idx="0">
                  <c:v>Medicos Generales y Especialistas</c:v>
                </c:pt>
                <c:pt idx="1">
                  <c:v>Estructuras Programaticas</c:v>
                </c:pt>
              </c:strCache>
            </c:strRef>
          </c:cat>
          <c:val>
            <c:numRef>
              <c:f>Hoja1!$C$2:$C$3</c:f>
              <c:numCache>
                <c:formatCode>#,##0</c:formatCode>
                <c:ptCount val="2"/>
                <c:pt idx="0" formatCode="#,##0.00">
                  <c:v>2013</c:v>
                </c:pt>
                <c:pt idx="1">
                  <c:v>76</c:v>
                </c:pt>
              </c:numCache>
            </c:numRef>
          </c:val>
          <c:extLst xmlns:c16r2="http://schemas.microsoft.com/office/drawing/2015/06/chart">
            <c:ext xmlns:c16="http://schemas.microsoft.com/office/drawing/2014/chart" uri="{C3380CC4-5D6E-409C-BE32-E72D297353CC}">
              <c16:uniqueId val="{00000002-D894-40DB-94F9-0E62565A47BD}"/>
            </c:ext>
          </c:extLst>
        </c:ser>
        <c:ser>
          <c:idx val="3"/>
          <c:order val="2"/>
          <c:tx>
            <c:strRef>
              <c:f>Hoja1!$D$1</c:f>
              <c:strCache>
                <c:ptCount val="1"/>
                <c:pt idx="0">
                  <c:v>2019</c:v>
                </c:pt>
              </c:strCache>
            </c:strRef>
          </c:tx>
          <c:spPr>
            <a:gradFill rotWithShape="1">
              <a:gsLst>
                <a:gs pos="0">
                  <a:schemeClr val="accent2">
                    <a:lumMod val="60000"/>
                    <a:tint val="50000"/>
                    <a:satMod val="300000"/>
                  </a:schemeClr>
                </a:gs>
                <a:gs pos="35000">
                  <a:schemeClr val="accent2">
                    <a:lumMod val="60000"/>
                    <a:tint val="37000"/>
                    <a:satMod val="300000"/>
                  </a:schemeClr>
                </a:gs>
                <a:gs pos="100000">
                  <a:schemeClr val="accent2">
                    <a:lumMod val="60000"/>
                    <a:tint val="15000"/>
                    <a:satMod val="350000"/>
                  </a:schemeClr>
                </a:gs>
              </a:gsLst>
              <a:lin ang="16200000" scaled="1"/>
            </a:gradFill>
            <a:ln w="9525" cap="flat" cmpd="sng" algn="ctr">
              <a:solidFill>
                <a:schemeClr val="accent2">
                  <a:lumMod val="60000"/>
                  <a:shade val="95000"/>
                </a:schemeClr>
              </a:solidFill>
              <a:round/>
            </a:ln>
            <a:effectLst>
              <a:outerShdw blurRad="40000" dist="20000" dir="5400000" rotWithShape="0">
                <a:srgbClr val="000000">
                  <a:alpha val="38000"/>
                </a:srgbClr>
              </a:outerShdw>
            </a:effectLst>
          </c:spPr>
          <c:invertIfNegative val="0"/>
          <c:dLbls>
            <c:spPr>
              <a:noFill/>
              <a:ln>
                <a:noFill/>
              </a:ln>
              <a:effectLst/>
            </c:spPr>
            <c:txPr>
              <a:bodyPr rot="0" vert="horz"/>
              <a:lstStyle/>
              <a:p>
                <a:pPr>
                  <a:defRPr/>
                </a:pPr>
                <a:endParaRPr lang="es-MX"/>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Hoja1!$A$2:$A$3</c:f>
              <c:strCache>
                <c:ptCount val="2"/>
                <c:pt idx="0">
                  <c:v>Medicos Generales y Especialistas</c:v>
                </c:pt>
                <c:pt idx="1">
                  <c:v>Estructuras Programaticas</c:v>
                </c:pt>
              </c:strCache>
            </c:strRef>
          </c:cat>
          <c:val>
            <c:numRef>
              <c:f>Hoja1!$D$2:$D$3</c:f>
              <c:numCache>
                <c:formatCode>General</c:formatCode>
                <c:ptCount val="2"/>
                <c:pt idx="0" formatCode="#,##0">
                  <c:v>2311</c:v>
                </c:pt>
                <c:pt idx="1">
                  <c:v>78</c:v>
                </c:pt>
              </c:numCache>
            </c:numRef>
          </c:val>
          <c:extLst xmlns:c16r2="http://schemas.microsoft.com/office/drawing/2015/06/chart">
            <c:ext xmlns:c16="http://schemas.microsoft.com/office/drawing/2014/chart" uri="{C3380CC4-5D6E-409C-BE32-E72D297353CC}">
              <c16:uniqueId val="{00000001-784C-485E-87B6-7F8F617CB28A}"/>
            </c:ext>
          </c:extLst>
        </c:ser>
        <c:ser>
          <c:idx val="0"/>
          <c:order val="3"/>
          <c:tx>
            <c:strRef>
              <c:f>Hoja1!$E$1</c:f>
              <c:strCache>
                <c:ptCount val="1"/>
                <c:pt idx="0">
                  <c:v>2020</c:v>
                </c:pt>
              </c:strCache>
            </c:strRef>
          </c:tx>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chemeClr>
              </a:solidFill>
              <a:round/>
            </a:ln>
            <a:effectLst>
              <a:outerShdw blurRad="40000" dist="20000" dir="5400000" rotWithShape="0">
                <a:srgbClr val="000000">
                  <a:alpha val="38000"/>
                </a:srgbClr>
              </a:outerShdw>
            </a:effectLst>
          </c:spPr>
          <c:invertIfNegative val="0"/>
          <c:dLbls>
            <c:spPr>
              <a:noFill/>
              <a:ln>
                <a:noFill/>
              </a:ln>
              <a:effectLst/>
            </c:spPr>
            <c:txPr>
              <a:bodyPr rot="0" vert="horz"/>
              <a:lstStyle/>
              <a:p>
                <a:pPr>
                  <a:defRPr/>
                </a:pPr>
                <a:endParaRPr lang="es-MX"/>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Hoja1!$A$2:$A$3</c:f>
              <c:strCache>
                <c:ptCount val="2"/>
                <c:pt idx="0">
                  <c:v>Medicos Generales y Especialistas</c:v>
                </c:pt>
                <c:pt idx="1">
                  <c:v>Estructuras Programaticas</c:v>
                </c:pt>
              </c:strCache>
            </c:strRef>
          </c:cat>
          <c:val>
            <c:numRef>
              <c:f>Hoja1!$E$2:$E$3</c:f>
              <c:numCache>
                <c:formatCode>General</c:formatCode>
                <c:ptCount val="2"/>
                <c:pt idx="0" formatCode="#,##0">
                  <c:v>2325</c:v>
                </c:pt>
                <c:pt idx="1">
                  <c:v>76</c:v>
                </c:pt>
              </c:numCache>
            </c:numRef>
          </c:val>
          <c:extLst xmlns:c16r2="http://schemas.microsoft.com/office/drawing/2015/06/chart">
            <c:ext xmlns:c16="http://schemas.microsoft.com/office/drawing/2014/chart" uri="{C3380CC4-5D6E-409C-BE32-E72D297353CC}">
              <c16:uniqueId val="{00000001-0DFB-4C76-8618-42157E1D59CF}"/>
            </c:ext>
          </c:extLst>
        </c:ser>
        <c:dLbls>
          <c:dLblPos val="outEnd"/>
          <c:showLegendKey val="0"/>
          <c:showVal val="1"/>
          <c:showCatName val="0"/>
          <c:showSerName val="0"/>
          <c:showPercent val="0"/>
          <c:showBubbleSize val="0"/>
        </c:dLbls>
        <c:gapWidth val="100"/>
        <c:overlap val="-24"/>
        <c:axId val="70649344"/>
        <c:axId val="70650880"/>
      </c:barChart>
      <c:catAx>
        <c:axId val="70649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s-MX"/>
          </a:p>
        </c:txPr>
        <c:crossAx val="70650880"/>
        <c:crosses val="autoZero"/>
        <c:auto val="1"/>
        <c:lblAlgn val="ctr"/>
        <c:lblOffset val="100"/>
        <c:noMultiLvlLbl val="0"/>
      </c:catAx>
      <c:valAx>
        <c:axId val="70650880"/>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70649344"/>
        <c:crosses val="autoZero"/>
        <c:crossBetween val="between"/>
      </c:valAx>
      <c:spPr>
        <a:noFill/>
        <a:ln>
          <a:noFill/>
        </a:ln>
        <a:effectLst/>
      </c:spPr>
    </c:plotArea>
    <c:legend>
      <c:legendPos val="b"/>
      <c:layout>
        <c:manualLayout>
          <c:xMode val="edge"/>
          <c:yMode val="edge"/>
          <c:x val="0.41713083676334367"/>
          <c:y val="3.2268941020307793E-2"/>
          <c:w val="0.55560685479057159"/>
          <c:h val="9.5455565517259117E-2"/>
        </c:manualLayout>
      </c:layout>
      <c:overlay val="0"/>
      <c:spPr>
        <a:noFill/>
        <a:ln>
          <a:noFill/>
        </a:ln>
        <a:effectLst/>
      </c:spPr>
      <c:txPr>
        <a:bodyPr rot="0" vert="horz"/>
        <a:lstStyle/>
        <a:p>
          <a:pPr>
            <a:defRPr/>
          </a:pPr>
          <a:endParaRPr lang="es-MX"/>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es-MX"/>
    </a:p>
  </c:txPr>
  <c:externalData r:id="rId1">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9">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24">
  <cs:axisTitle>
    <cs:lnRef idx="0"/>
    <cs:fillRef idx="0"/>
    <cs:effectRef idx="0"/>
    <cs:fontRef idx="minor">
      <a:schemeClr val="tx1">
        <a:lumMod val="50000"/>
        <a:lumOff val="50000"/>
      </a:schemeClr>
    </cs:fontRef>
    <cs:defRPr sz="1197" kern="1200"/>
  </cs:axisTitle>
  <cs:categoryAxis>
    <cs:lnRef idx="0"/>
    <cs:fillRef idx="0"/>
    <cs:effectRef idx="0"/>
    <cs:fontRef idx="minor">
      <a:schemeClr val="tx1">
        <a:lumMod val="50000"/>
        <a:lumOff val="50000"/>
      </a:schemeClr>
    </cs:fontRef>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bg1"/>
    </cs:fontRef>
    <cs:spPr>
      <a:solidFill>
        <a:schemeClr val="tx1">
          <a:lumMod val="35000"/>
          <a:lumOff val="65000"/>
        </a:schemeClr>
      </a:solidFill>
    </cs:spPr>
    <cs:defRPr sz="1197"/>
    <cs:bodyPr rot="0" spcFirstLastPara="1" vertOverflow="clip" horzOverflow="clip" vert="horz" wrap="square" lIns="36576" tIns="18288" rIns="36576" bIns="18288" anchor="ctr" anchorCtr="1">
      <a:spAutoFit/>
    </cs:bodyPr>
  </cs:dataLabelCallout>
  <cs:dataPoint>
    <cs:lnRef idx="0">
      <cs:styleClr val="auto"/>
    </cs:lnRef>
    <cs:fillRef idx="0"/>
    <cs:effectRef idx="0"/>
    <cs:fontRef idx="minor">
      <a:schemeClr val="dk1"/>
    </cs:fontRef>
    <cs:spPr>
      <a:noFill/>
      <a:ln w="25400" cap="flat" cmpd="sng" algn="ctr">
        <a:solidFill>
          <a:schemeClr val="phClr"/>
        </a:solidFill>
        <a:miter lim="800000"/>
      </a:ln>
    </cs:spPr>
  </cs:dataPoint>
  <cs:dataPoint3D>
    <cs:lnRef idx="0">
      <cs:styleClr val="auto"/>
    </cs:lnRef>
    <cs:fillRef idx="0">
      <cs:styleClr val="auto"/>
    </cs:fillRef>
    <cs:effectRef idx="0"/>
    <cs:fontRef idx="minor">
      <a:schemeClr val="dk1"/>
    </cs:fontRef>
    <cs:spPr>
      <a:ln w="19050" cap="flat" cmpd="sng" algn="ctr">
        <a:solidFill>
          <a:schemeClr val="phClr"/>
        </a:solidFill>
        <a:miter lim="800000"/>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ln w="19050" cap="rnd">
        <a:solidFill>
          <a:schemeClr val="phClr"/>
        </a:solidFill>
        <a:round/>
      </a:ln>
    </cs:spPr>
  </cs:dataPointMarker>
  <cs:dataPointMarkerLayout symbol="circle" size="6"/>
  <cs:dataPointWireframe>
    <cs:lnRef idx="0">
      <cs:styleClr val="auto"/>
    </cs:lnRef>
    <cs:fillRef idx="1"/>
    <cs:effectRef idx="0"/>
    <cs:fontRef idx="minor">
      <a:schemeClr val="tx1"/>
    </cs:fontRef>
    <cs:spPr>
      <a:ln w="9525">
        <a:solidFill>
          <a:schemeClr val="phClr"/>
        </a:solidFill>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tx1">
            <a:lumMod val="50000"/>
            <a:lumOff val="50000"/>
          </a:schemeClr>
        </a:solidFill>
        <a:round/>
      </a:ln>
    </cs:spPr>
  </cs:downBar>
  <cs:dropLine>
    <cs:lnRef idx="0"/>
    <cs:fillRef idx="0"/>
    <cs:effectRef idx="0"/>
    <cs:fontRef idx="minor">
      <a:schemeClr val="dk1"/>
    </cs:fontRef>
    <cs:spPr>
      <a:ln w="9525" cap="flat" cmpd="sng" algn="ctr">
        <a:solidFill>
          <a:schemeClr val="tx1">
            <a:lumMod val="35000"/>
            <a:lumOff val="65000"/>
          </a:schemeClr>
        </a:solidFill>
        <a:round/>
      </a:ln>
    </cs:spPr>
  </cs:dropLine>
  <cs:errorBar>
    <cs:lnRef idx="0"/>
    <cs:fillRef idx="0"/>
    <cs:effectRef idx="0"/>
    <cs:fontRef idx="minor">
      <a:schemeClr val="dk1"/>
    </cs:fontRef>
    <cs:spPr>
      <a:ln w="9525" cap="flat" cmpd="sng" algn="ctr">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a:solidFill>
          <a:schemeClr val="tx1">
            <a:lumMod val="15000"/>
            <a:lumOff val="85000"/>
          </a:schemeClr>
        </a:solidFill>
      </a:ln>
    </cs:spPr>
  </cs:gridlineMajor>
  <cs:gridlineMinor>
    <cs:lnRef idx="0"/>
    <cs:fillRef idx="0"/>
    <cs:effectRef idx="0"/>
    <cs:fontRef idx="minor">
      <a:schemeClr val="dk1"/>
    </cs:fontRef>
    <cs:spPr>
      <a:ln w="9525">
        <a:solidFill>
          <a:schemeClr val="tx1">
            <a:lumMod val="5000"/>
            <a:lumOff val="95000"/>
          </a:schemeClr>
        </a:solidFill>
      </a:ln>
    </cs:spPr>
  </cs:gridlineMinor>
  <cs:hiLoLine>
    <cs:lnRef idx="0"/>
    <cs:fillRef idx="0"/>
    <cs:effectRef idx="0"/>
    <cs:fontRef idx="minor">
      <a:schemeClr val="dk1"/>
    </cs:fontRef>
    <cs:spPr>
      <a:ln w="9525" cap="flat" cmpd="sng" algn="ctr">
        <a:solidFill>
          <a:schemeClr val="tx1">
            <a:lumMod val="35000"/>
            <a:lumOff val="65000"/>
          </a:schemeClr>
        </a:solidFill>
        <a:round/>
      </a:ln>
    </cs:spPr>
  </cs:hiLoLine>
  <cs:leaderLine>
    <cs:lnRef idx="0"/>
    <cs:fillRef idx="0"/>
    <cs:effectRef idx="0"/>
    <cs:fontRef idx="minor">
      <a:schemeClr val="dk1"/>
    </cs:fontRef>
    <cs:spPr>
      <a:ln w="9525" cap="flat" cmpd="sng" algn="ctr">
        <a:solidFill>
          <a:schemeClr val="tx1">
            <a:lumMod val="35000"/>
            <a:lumOff val="65000"/>
          </a:schemeClr>
        </a:solidFill>
        <a:round/>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defRPr sz="1197" kern="1200"/>
  </cs:seriesAxis>
  <cs:seriesLine>
    <cs:lnRef idx="0"/>
    <cs:fillRef idx="0"/>
    <cs:effectRef idx="0"/>
    <cs:fontRef idx="minor">
      <a:schemeClr val="dk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200" b="0" kern="1200" cap="none" spc="50" baseline="0"/>
  </cs:title>
  <cs:trendline>
    <cs:lnRef idx="0">
      <cs:styleClr val="auto"/>
    </cs:lnRef>
    <cs:fillRef idx="0"/>
    <cs:effectRef idx="0"/>
    <cs:fontRef idx="minor">
      <a:schemeClr val="dk1"/>
    </cs:fontRef>
    <cs:spPr>
      <a:ln w="19050" cap="rnd">
        <a:solidFill>
          <a:schemeClr val="phClr"/>
        </a:solidFill>
        <a:prstDash val="sysDot"/>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cap="flat" cmpd="sng" algn="ctr">
        <a:solidFill>
          <a:schemeClr val="tx1">
            <a:lumMod val="50000"/>
            <a:lumOff val="50000"/>
          </a:schemeClr>
        </a:solidFill>
        <a:round/>
      </a:ln>
    </cs:spPr>
  </cs:upBar>
  <cs:valueAxis>
    <cs:lnRef idx="0"/>
    <cs:fillRef idx="0"/>
    <cs:effectRef idx="0"/>
    <cs:fontRef idx="minor">
      <a:schemeClr val="tx1">
        <a:lumMod val="50000"/>
        <a:lumOff val="50000"/>
      </a:schemeClr>
    </cs:fontRef>
    <cs:spPr>
      <a:ln w="9525">
        <a:solidFill>
          <a:schemeClr val="tx1">
            <a:lumMod val="15000"/>
            <a:lumOff val="85000"/>
          </a:schemeClr>
        </a:solidFill>
      </a:ln>
    </cs:spPr>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xmlns="" id="{84C934B2-10DD-4E07-B290-707A1938883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a:extLst>
              <a:ext uri="{FF2B5EF4-FFF2-40B4-BE49-F238E27FC236}">
                <a16:creationId xmlns:a16="http://schemas.microsoft.com/office/drawing/2014/main" xmlns="" id="{48585C8D-70A3-48C7-8581-E39BC7118C1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8DF2873-01E4-43D8-95CC-82FBC82D062D}" type="datetimeFigureOut">
              <a:rPr lang="es-MX" smtClean="0"/>
              <a:t>01/10/2021</a:t>
            </a:fld>
            <a:endParaRPr lang="es-MX"/>
          </a:p>
        </p:txBody>
      </p:sp>
      <p:sp>
        <p:nvSpPr>
          <p:cNvPr id="4" name="Marcador de pie de página 3">
            <a:extLst>
              <a:ext uri="{FF2B5EF4-FFF2-40B4-BE49-F238E27FC236}">
                <a16:creationId xmlns:a16="http://schemas.microsoft.com/office/drawing/2014/main" xmlns="" id="{5B9FCF02-D4CD-45F9-8207-36776E3BDEC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5" name="Marcador de número de diapositiva 4">
            <a:extLst>
              <a:ext uri="{FF2B5EF4-FFF2-40B4-BE49-F238E27FC236}">
                <a16:creationId xmlns:a16="http://schemas.microsoft.com/office/drawing/2014/main" xmlns="" id="{3628ABF7-36FE-4BDA-98B7-E71C3C56168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B13DDF3-F48E-4520-B446-9E478BD32053}" type="slidenum">
              <a:rPr lang="es-MX" smtClean="0"/>
              <a:t>‹Nº›</a:t>
            </a:fld>
            <a:endParaRPr lang="es-MX"/>
          </a:p>
        </p:txBody>
      </p:sp>
    </p:spTree>
    <p:extLst>
      <p:ext uri="{BB962C8B-B14F-4D97-AF65-F5344CB8AC3E}">
        <p14:creationId xmlns:p14="http://schemas.microsoft.com/office/powerpoint/2010/main" val="22663212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39547B-35B9-4359-9A23-32B92A314D3E}" type="datetimeFigureOut">
              <a:rPr lang="es-MX" smtClean="0"/>
              <a:t>01/10/2021</a:t>
            </a:fld>
            <a:endParaRPr lang="es-MX"/>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103699-6513-4269-A5F8-01EB15697A7B}" type="slidenum">
              <a:rPr lang="es-MX" smtClean="0"/>
              <a:t>‹Nº›</a:t>
            </a:fld>
            <a:endParaRPr lang="es-MX"/>
          </a:p>
        </p:txBody>
      </p:sp>
    </p:spTree>
    <p:extLst>
      <p:ext uri="{BB962C8B-B14F-4D97-AF65-F5344CB8AC3E}">
        <p14:creationId xmlns:p14="http://schemas.microsoft.com/office/powerpoint/2010/main" val="10887944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14" name="29 Marcador de número de diapositiva"/>
          <p:cNvSpPr>
            <a:spLocks noGrp="1"/>
          </p:cNvSpPr>
          <p:nvPr>
            <p:ph type="sldNum" sz="quarter" idx="4"/>
          </p:nvPr>
        </p:nvSpPr>
        <p:spPr>
          <a:xfrm>
            <a:off x="8316416" y="6669384"/>
            <a:ext cx="828000" cy="216000"/>
          </a:xfrm>
          <a:prstGeom prst="rect">
            <a:avLst/>
          </a:prstGeom>
        </p:spPr>
        <p:txBody>
          <a:bodyPr vert="horz" lIns="91440" tIns="45720" rIns="91440" bIns="45720" rtlCol="0" anchor="ctr"/>
          <a:lstStyle>
            <a:lvl1pPr algn="r">
              <a:defRPr sz="1200">
                <a:solidFill>
                  <a:schemeClr val="tx1">
                    <a:tint val="75000"/>
                  </a:schemeClr>
                </a:solidFill>
              </a:defRPr>
            </a:lvl1pPr>
          </a:lstStyle>
          <a:p>
            <a:fld id="{34762513-7D76-44F4-A4EB-02F5BA9AE113}" type="slidenum">
              <a:rPr lang="es-MX" smtClean="0"/>
              <a:t>‹Nº›</a:t>
            </a:fld>
            <a:endParaRPr lang="es-MX" dirty="0"/>
          </a:p>
        </p:txBody>
      </p:sp>
      <p:sp>
        <p:nvSpPr>
          <p:cNvPr id="4" name="28 Marcador de título"/>
          <p:cNvSpPr>
            <a:spLocks noGrp="1"/>
          </p:cNvSpPr>
          <p:nvPr>
            <p:ph type="title"/>
          </p:nvPr>
        </p:nvSpPr>
        <p:spPr>
          <a:xfrm>
            <a:off x="4067653" y="692696"/>
            <a:ext cx="3906903" cy="276999"/>
          </a:xfrm>
          <a:prstGeom prst="rect">
            <a:avLst/>
          </a:prstGeom>
          <a:solidFill>
            <a:schemeClr val="bg1"/>
          </a:solidFill>
          <a:ln>
            <a:solidFill>
              <a:schemeClr val="bg1">
                <a:lumMod val="75000"/>
              </a:schemeClr>
            </a:solidFill>
          </a:ln>
        </p:spPr>
        <p:style>
          <a:lnRef idx="1">
            <a:schemeClr val="accent2"/>
          </a:lnRef>
          <a:fillRef idx="2">
            <a:schemeClr val="accent2"/>
          </a:fillRef>
          <a:effectRef idx="1">
            <a:schemeClr val="accent2"/>
          </a:effectRef>
          <a:fontRef idx="minor">
            <a:schemeClr val="dk1"/>
          </a:fontRef>
        </p:style>
        <p:txBody>
          <a:bodyPr wrap="none" rtlCol="0">
            <a:spAutoFit/>
          </a:bodyPr>
          <a:lstStyle/>
          <a:p>
            <a:pPr marL="0" lvl="0"/>
            <a:r>
              <a:rPr lang="es-ES" dirty="0"/>
              <a:t>Fondo de Aportaciones para los Servicios de Salud (FASSA)</a:t>
            </a:r>
            <a:endParaRPr lang="es-MX" dirty="0"/>
          </a:p>
        </p:txBody>
      </p:sp>
    </p:spTree>
    <p:extLst>
      <p:ext uri="{BB962C8B-B14F-4D97-AF65-F5344CB8AC3E}">
        <p14:creationId xmlns:p14="http://schemas.microsoft.com/office/powerpoint/2010/main" val="4138616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8" name="29 Marcador de número de diapositiva"/>
          <p:cNvSpPr>
            <a:spLocks noGrp="1"/>
          </p:cNvSpPr>
          <p:nvPr>
            <p:ph type="sldNum" sz="quarter" idx="4"/>
          </p:nvPr>
        </p:nvSpPr>
        <p:spPr>
          <a:xfrm>
            <a:off x="8316416" y="6669384"/>
            <a:ext cx="828000" cy="216000"/>
          </a:xfrm>
          <a:prstGeom prst="rect">
            <a:avLst/>
          </a:prstGeom>
        </p:spPr>
        <p:txBody>
          <a:bodyPr vert="horz" lIns="91440" tIns="45720" rIns="91440" bIns="45720" rtlCol="0" anchor="ctr"/>
          <a:lstStyle>
            <a:lvl1pPr algn="r">
              <a:defRPr sz="1200">
                <a:solidFill>
                  <a:schemeClr val="tx1">
                    <a:tint val="75000"/>
                  </a:schemeClr>
                </a:solidFill>
              </a:defRPr>
            </a:lvl1pPr>
          </a:lstStyle>
          <a:p>
            <a:fld id="{34762513-7D76-44F4-A4EB-02F5BA9AE113}" type="slidenum">
              <a:rPr lang="es-MX" smtClean="0"/>
              <a:t>‹Nº›</a:t>
            </a:fld>
            <a:endParaRPr lang="es-MX" dirty="0"/>
          </a:p>
        </p:txBody>
      </p:sp>
      <p:sp>
        <p:nvSpPr>
          <p:cNvPr id="4" name="28 Marcador de título"/>
          <p:cNvSpPr>
            <a:spLocks noGrp="1"/>
          </p:cNvSpPr>
          <p:nvPr>
            <p:ph type="title"/>
          </p:nvPr>
        </p:nvSpPr>
        <p:spPr>
          <a:xfrm>
            <a:off x="4067653" y="692696"/>
            <a:ext cx="3906903" cy="276999"/>
          </a:xfrm>
          <a:prstGeom prst="rect">
            <a:avLst/>
          </a:prstGeom>
          <a:solidFill>
            <a:schemeClr val="bg1"/>
          </a:solidFill>
          <a:ln>
            <a:solidFill>
              <a:schemeClr val="bg1">
                <a:lumMod val="75000"/>
              </a:schemeClr>
            </a:solidFill>
          </a:ln>
        </p:spPr>
        <p:style>
          <a:lnRef idx="1">
            <a:schemeClr val="accent2"/>
          </a:lnRef>
          <a:fillRef idx="2">
            <a:schemeClr val="accent2"/>
          </a:fillRef>
          <a:effectRef idx="1">
            <a:schemeClr val="accent2"/>
          </a:effectRef>
          <a:fontRef idx="minor">
            <a:schemeClr val="dk1"/>
          </a:fontRef>
        </p:style>
        <p:txBody>
          <a:bodyPr wrap="none" rtlCol="0">
            <a:spAutoFit/>
          </a:bodyPr>
          <a:lstStyle/>
          <a:p>
            <a:pPr marL="0" lvl="0"/>
            <a:r>
              <a:rPr lang="es-ES" dirty="0"/>
              <a:t>Fondo de Aportaciones para los Servicios de Salud (FASSA)</a:t>
            </a:r>
            <a:endParaRPr lang="es-MX" dirty="0"/>
          </a:p>
        </p:txBody>
      </p:sp>
    </p:spTree>
    <p:extLst>
      <p:ext uri="{BB962C8B-B14F-4D97-AF65-F5344CB8AC3E}">
        <p14:creationId xmlns:p14="http://schemas.microsoft.com/office/powerpoint/2010/main" val="16210396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theme" Target="../theme/theme1.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microsoft.com/office/2007/relationships/hdphoto" Target="../media/hdphoto1.wdp"/><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3" name="22 CuadroTexto"/>
          <p:cNvSpPr txBox="1"/>
          <p:nvPr/>
        </p:nvSpPr>
        <p:spPr>
          <a:xfrm>
            <a:off x="-20851" y="-11071"/>
            <a:ext cx="9164801" cy="1188000"/>
          </a:xfrm>
          <a:prstGeom prst="rect">
            <a:avLst/>
          </a:prstGeom>
          <a:solidFill>
            <a:schemeClr val="bg1"/>
          </a:solidFill>
          <a:ln>
            <a:solidFill>
              <a:srgbClr val="861D31"/>
            </a:solidFill>
          </a:ln>
        </p:spPr>
        <p:style>
          <a:lnRef idx="1">
            <a:schemeClr val="dk1"/>
          </a:lnRef>
          <a:fillRef idx="2">
            <a:schemeClr val="dk1"/>
          </a:fillRef>
          <a:effectRef idx="1">
            <a:schemeClr val="dk1"/>
          </a:effectRef>
          <a:fontRef idx="minor">
            <a:schemeClr val="dk1"/>
          </a:fontRef>
        </p:style>
        <p:txBody>
          <a:bodyPr wrap="square" rtlCol="0">
            <a:spAutoFit/>
          </a:bodyPr>
          <a:lstStyle/>
          <a:p>
            <a:endParaRPr lang="es-MX" sz="8100" dirty="0"/>
          </a:p>
        </p:txBody>
      </p:sp>
      <p:pic>
        <p:nvPicPr>
          <p:cNvPr id="32" name="31 Imagen"/>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foregroundMark x1="96436" y1="3226" x2="96984" y2="92556"/>
                        <a14:foregroundMark x1="78547" y1="96030" x2="87800" y2="69727"/>
                        <a14:foregroundMark x1="85195" y1="54591" x2="92666" y2="5707"/>
                        <a14:foregroundMark x1="85195" y1="36973" x2="81700" y2="1489"/>
                        <a14:foregroundMark x1="77999" y1="9926" x2="80603" y2="14144"/>
                        <a14:foregroundMark x1="88348" y1="91811" x2="92940" y2="93300"/>
                        <a14:foregroundMark x1="68746" y1="96030" x2="73064" y2="91811"/>
                        <a14:foregroundMark x1="65319" y1="96774" x2="70185" y2="94293"/>
                        <a14:foregroundMark x1="72241" y1="85856" x2="75394" y2="79901"/>
                        <a14:foregroundMark x1="75668" y1="42680" x2="77108" y2="56328"/>
                        <a14:foregroundMark x1="76217" y1="69727" x2="77999" y2="55335"/>
                        <a14:foregroundMark x1="81151" y1="22581" x2="80877" y2="5707"/>
                        <a14:foregroundMark x1="86675" y1="62976" x2="90330" y2="46021"/>
                        <a14:backgroundMark x1="6237" y1="5707" x2="73338" y2="4715"/>
                        <a14:backgroundMark x1="14325" y1="23325" x2="61275" y2="26799"/>
                        <a14:backgroundMark x1="13434" y1="48635" x2="33859" y2="47891"/>
                        <a14:backgroundMark x1="11995" y1="77419" x2="64702" y2="78164"/>
                        <a14:backgroundMark x1="65045" y1="64764" x2="74229" y2="62283"/>
                        <a14:backgroundMark x1="65045" y1="82382" x2="70459" y2="71464"/>
                        <a14:backgroundMark x1="71899" y1="38462" x2="82317" y2="14144"/>
                        <a14:backgroundMark x1="73338" y1="69727" x2="76559" y2="61290"/>
                        <a14:backgroundMark x1="67032" y1="87593" x2="71350" y2="79901"/>
                      </a14:backgroundRemoval>
                    </a14:imgEffect>
                  </a14:imgLayer>
                </a14:imgProps>
              </a:ext>
              <a:ext uri="{28A0092B-C50C-407E-A947-70E740481C1C}">
                <a14:useLocalDpi xmlns:a14="http://schemas.microsoft.com/office/drawing/2010/main" val="0"/>
              </a:ext>
            </a:extLst>
          </a:blip>
          <a:stretch>
            <a:fillRect/>
          </a:stretch>
        </p:blipFill>
        <p:spPr>
          <a:xfrm>
            <a:off x="-46751" y="-27385"/>
            <a:ext cx="3525695" cy="1204313"/>
          </a:xfrm>
          <a:prstGeom prst="rect">
            <a:avLst/>
          </a:prstGeom>
        </p:spPr>
      </p:pic>
      <p:pic>
        <p:nvPicPr>
          <p:cNvPr id="34" name="33 Imagen"/>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 y="6690984"/>
            <a:ext cx="8635561" cy="194400"/>
          </a:xfrm>
          <a:prstGeom prst="rect">
            <a:avLst/>
          </a:prstGeom>
        </p:spPr>
      </p:pic>
      <p:pic>
        <p:nvPicPr>
          <p:cNvPr id="31" name="30 Imagen"/>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flipH="1">
            <a:off x="3478941" y="-27384"/>
            <a:ext cx="5665057" cy="1207823"/>
          </a:xfrm>
          <a:prstGeom prst="rect">
            <a:avLst/>
          </a:prstGeom>
        </p:spPr>
      </p:pic>
      <p:sp>
        <p:nvSpPr>
          <p:cNvPr id="20" name="19 CuadroTexto"/>
          <p:cNvSpPr txBox="1"/>
          <p:nvPr/>
        </p:nvSpPr>
        <p:spPr>
          <a:xfrm>
            <a:off x="3366825" y="128245"/>
            <a:ext cx="5308516" cy="492443"/>
          </a:xfrm>
          <a:prstGeom prst="rect">
            <a:avLst/>
          </a:prstGeom>
          <a:noFill/>
        </p:spPr>
        <p:txBody>
          <a:bodyPr wrap="square" rtlCol="0">
            <a:spAutoFit/>
          </a:bodyPr>
          <a:lstStyle/>
          <a:p>
            <a:pPr algn="ctr"/>
            <a:r>
              <a:rPr lang="es-MX" sz="1300" b="1" dirty="0">
                <a:solidFill>
                  <a:schemeClr val="bg1"/>
                </a:solidFill>
                <a:effectLst>
                  <a:outerShdw blurRad="38100" dist="38100" dir="2700000" algn="tl">
                    <a:srgbClr val="000000">
                      <a:alpha val="43137"/>
                    </a:srgbClr>
                  </a:outerShdw>
                </a:effectLst>
                <a:latin typeface="Montserrat" pitchFamily="50" charset="0"/>
              </a:rPr>
              <a:t>INFORME DE LA EVALUACIÓN ESPECÍFICA DE DESEMPEÑO 2020 </a:t>
            </a:r>
          </a:p>
        </p:txBody>
      </p:sp>
      <p:sp>
        <p:nvSpPr>
          <p:cNvPr id="28" name="27 CuadroTexto"/>
          <p:cNvSpPr txBox="1"/>
          <p:nvPr/>
        </p:nvSpPr>
        <p:spPr>
          <a:xfrm>
            <a:off x="8309954" y="6669360"/>
            <a:ext cx="829469" cy="215444"/>
          </a:xfrm>
          <a:prstGeom prst="rect">
            <a:avLst/>
          </a:prstGeom>
          <a:solidFill>
            <a:schemeClr val="bg1"/>
          </a:solidFill>
          <a:ln>
            <a:solidFill>
              <a:schemeClr val="bg1">
                <a:lumMod val="85000"/>
              </a:schemeClr>
            </a:solidFill>
          </a:ln>
        </p:spPr>
        <p:style>
          <a:lnRef idx="1">
            <a:schemeClr val="dk1"/>
          </a:lnRef>
          <a:fillRef idx="2">
            <a:schemeClr val="dk1"/>
          </a:fillRef>
          <a:effectRef idx="1">
            <a:schemeClr val="dk1"/>
          </a:effectRef>
          <a:fontRef idx="minor">
            <a:schemeClr val="dk1"/>
          </a:fontRef>
        </p:style>
        <p:txBody>
          <a:bodyPr wrap="square" rtlCol="0">
            <a:spAutoFit/>
          </a:bodyPr>
          <a:lstStyle/>
          <a:p>
            <a:pPr algn="ctr"/>
            <a:endParaRPr lang="es-MX" sz="800" b="1" dirty="0">
              <a:solidFill>
                <a:srgbClr val="3D2E32"/>
              </a:solidFill>
            </a:endParaRPr>
          </a:p>
        </p:txBody>
      </p:sp>
      <p:sp>
        <p:nvSpPr>
          <p:cNvPr id="29" name="28 Marcador de título"/>
          <p:cNvSpPr>
            <a:spLocks noGrp="1"/>
          </p:cNvSpPr>
          <p:nvPr>
            <p:ph type="title"/>
          </p:nvPr>
        </p:nvSpPr>
        <p:spPr>
          <a:xfrm>
            <a:off x="4067653" y="692696"/>
            <a:ext cx="3906903" cy="276999"/>
          </a:xfrm>
          <a:prstGeom prst="rect">
            <a:avLst/>
          </a:prstGeom>
          <a:solidFill>
            <a:schemeClr val="bg1"/>
          </a:solidFill>
          <a:ln>
            <a:solidFill>
              <a:schemeClr val="bg1">
                <a:lumMod val="75000"/>
              </a:schemeClr>
            </a:solidFill>
          </a:ln>
        </p:spPr>
        <p:style>
          <a:lnRef idx="1">
            <a:schemeClr val="accent2"/>
          </a:lnRef>
          <a:fillRef idx="2">
            <a:schemeClr val="accent2"/>
          </a:fillRef>
          <a:effectRef idx="1">
            <a:schemeClr val="accent2"/>
          </a:effectRef>
          <a:fontRef idx="minor">
            <a:schemeClr val="dk1"/>
          </a:fontRef>
        </p:style>
        <p:txBody>
          <a:bodyPr wrap="none" rtlCol="0">
            <a:spAutoFit/>
          </a:bodyPr>
          <a:lstStyle/>
          <a:p>
            <a:pPr marL="0" lvl="0"/>
            <a:r>
              <a:rPr lang="es-ES" dirty="0"/>
              <a:t>Fondo de Aportaciones para los Servicios de Salud (FASSA)</a:t>
            </a:r>
            <a:endParaRPr lang="es-MX" dirty="0"/>
          </a:p>
        </p:txBody>
      </p:sp>
      <p:sp>
        <p:nvSpPr>
          <p:cNvPr id="30" name="29 Marcador de número de diapositiva"/>
          <p:cNvSpPr>
            <a:spLocks noGrp="1"/>
          </p:cNvSpPr>
          <p:nvPr>
            <p:ph type="sldNum" sz="quarter" idx="4"/>
          </p:nvPr>
        </p:nvSpPr>
        <p:spPr>
          <a:xfrm>
            <a:off x="8316416" y="6669384"/>
            <a:ext cx="828000" cy="216000"/>
          </a:xfrm>
          <a:prstGeom prst="rect">
            <a:avLst/>
          </a:prstGeom>
        </p:spPr>
        <p:txBody>
          <a:bodyPr vert="horz" lIns="91440" tIns="45720" rIns="91440" bIns="45720" rtlCol="0" anchor="ctr"/>
          <a:lstStyle>
            <a:lvl1pPr algn="r">
              <a:defRPr sz="1200">
                <a:solidFill>
                  <a:schemeClr val="tx1">
                    <a:tint val="75000"/>
                  </a:schemeClr>
                </a:solidFill>
              </a:defRPr>
            </a:lvl1pPr>
          </a:lstStyle>
          <a:p>
            <a:fld id="{34762513-7D76-44F4-A4EB-02F5BA9AE113}" type="slidenum">
              <a:rPr lang="es-MX" smtClean="0"/>
              <a:t>‹Nº›</a:t>
            </a:fld>
            <a:endParaRPr lang="es-MX" dirty="0"/>
          </a:p>
        </p:txBody>
      </p:sp>
      <p:pic>
        <p:nvPicPr>
          <p:cNvPr id="12" name="Imagen 11" descr="Imagen que contiene fruta, alimentos&#10;&#10;Descripción generada automáticamente">
            <a:extLst>
              <a:ext uri="{FF2B5EF4-FFF2-40B4-BE49-F238E27FC236}">
                <a16:creationId xmlns:a16="http://schemas.microsoft.com/office/drawing/2014/main" xmlns="" id="{B7179BF3-EDE6-45DA-8CC6-D85E99DDEA17}"/>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7504" y="186496"/>
            <a:ext cx="2243796" cy="617044"/>
          </a:xfrm>
          <a:prstGeom prst="rect">
            <a:avLst/>
          </a:prstGeom>
        </p:spPr>
      </p:pic>
    </p:spTree>
    <p:extLst>
      <p:ext uri="{BB962C8B-B14F-4D97-AF65-F5344CB8AC3E}">
        <p14:creationId xmlns:p14="http://schemas.microsoft.com/office/powerpoint/2010/main" val="3454965763"/>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ctr" defTabSz="914400" rtl="0" eaLnBrk="1" latinLnBrk="0" hangingPunct="1">
        <a:spcBef>
          <a:spcPct val="0"/>
        </a:spcBef>
        <a:buNone/>
        <a:defRPr lang="es-MX" sz="1200" b="1" kern="1200" dirty="0">
          <a:solidFill>
            <a:srgbClr val="3D2E32"/>
          </a:solidFill>
          <a:effectLst>
            <a:outerShdw blurRad="38100" dist="38100" dir="2700000" algn="tl">
              <a:srgbClr val="000000">
                <a:alpha val="43137"/>
              </a:srgbClr>
            </a:outerShdw>
          </a:effectLst>
          <a:latin typeface="Montserrat Light" pitchFamily="50" charset="0"/>
          <a:ea typeface="+mn-ea"/>
          <a:cs typeface="+mn-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chart" Target="../charts/chart2.xml"/></Relationships>
</file>

<file path=ppt/slides/_rels/slide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851920" y="764704"/>
            <a:ext cx="4109135" cy="288033"/>
          </a:xfrm>
        </p:spPr>
        <p:txBody>
          <a:bodyPr/>
          <a:lstStyle/>
          <a:p>
            <a:r>
              <a:rPr lang="es-MX" dirty="0"/>
              <a:t>Fondo de Aportaciones para los Servicios de Salud (FASSA)</a:t>
            </a:r>
          </a:p>
        </p:txBody>
      </p:sp>
      <p:sp>
        <p:nvSpPr>
          <p:cNvPr id="6" name="Marcador de número de diapositiva 5">
            <a:extLst>
              <a:ext uri="{FF2B5EF4-FFF2-40B4-BE49-F238E27FC236}">
                <a16:creationId xmlns:a16="http://schemas.microsoft.com/office/drawing/2014/main" xmlns="" id="{355534D9-991E-4644-BBDB-C4931130D409}"/>
              </a:ext>
            </a:extLst>
          </p:cNvPr>
          <p:cNvSpPr>
            <a:spLocks noGrp="1"/>
          </p:cNvSpPr>
          <p:nvPr>
            <p:ph type="sldNum" sz="quarter" idx="4"/>
          </p:nvPr>
        </p:nvSpPr>
        <p:spPr/>
        <p:txBody>
          <a:bodyPr/>
          <a:lstStyle/>
          <a:p>
            <a:fld id="{34762513-7D76-44F4-A4EB-02F5BA9AE113}" type="slidenum">
              <a:rPr lang="es-MX" smtClean="0"/>
              <a:t>1</a:t>
            </a:fld>
            <a:endParaRPr lang="es-MX" dirty="0"/>
          </a:p>
        </p:txBody>
      </p:sp>
      <p:sp>
        <p:nvSpPr>
          <p:cNvPr id="3" name="2 Pentágono"/>
          <p:cNvSpPr/>
          <p:nvPr/>
        </p:nvSpPr>
        <p:spPr>
          <a:xfrm rot="5400000">
            <a:off x="-2165330" y="3915180"/>
            <a:ext cx="4968344" cy="396000"/>
          </a:xfrm>
          <a:prstGeom prst="homePlate">
            <a:avLst/>
          </a:prstGeom>
          <a:blipFill dpi="0" rotWithShape="1">
            <a:blip r:embed="rId2"/>
            <a:srcRect/>
            <a:stretch>
              <a:fillRect/>
            </a:stretch>
          </a:blipFill>
          <a:ln>
            <a:solidFill>
              <a:srgbClr val="3D2E32"/>
            </a:solidFill>
          </a:ln>
          <a:effectLst/>
          <a:scene3d>
            <a:camera prst="orthographicFront">
              <a:rot lat="0" lon="0" rev="0"/>
            </a:camera>
            <a:lightRig rig="contrasting" dir="t">
              <a:rot lat="0" lon="0" rev="7800000"/>
            </a:lightRig>
          </a:scene3d>
          <a:sp3d>
            <a:bevelT w="139700" h="139700"/>
          </a:sp3d>
        </p:spPr>
        <p:style>
          <a:lnRef idx="1">
            <a:schemeClr val="dk1"/>
          </a:lnRef>
          <a:fillRef idx="2">
            <a:schemeClr val="dk1"/>
          </a:fillRef>
          <a:effectRef idx="1">
            <a:schemeClr val="dk1"/>
          </a:effectRef>
          <a:fontRef idx="minor">
            <a:schemeClr val="dk1"/>
          </a:fontRef>
        </p:style>
        <p:txBody>
          <a:bodyPr rtlCol="0" anchor="ctr"/>
          <a:lstStyle/>
          <a:p>
            <a:pPr algn="ctr"/>
            <a:endParaRPr lang="es-MX" sz="1200" b="1" dirty="0">
              <a:solidFill>
                <a:srgbClr val="3D2E32"/>
              </a:solidFill>
              <a:effectLst>
                <a:outerShdw blurRad="38100" dist="38100" dir="2700000" algn="tl">
                  <a:srgbClr val="000000">
                    <a:alpha val="43137"/>
                  </a:srgbClr>
                </a:outerShdw>
              </a:effectLst>
              <a:latin typeface="Montserrat Ultra Light" pitchFamily="50" charset="0"/>
            </a:endParaRPr>
          </a:p>
        </p:txBody>
      </p:sp>
      <p:sp>
        <p:nvSpPr>
          <p:cNvPr id="4" name="3 CuadroTexto"/>
          <p:cNvSpPr txBox="1"/>
          <p:nvPr/>
        </p:nvSpPr>
        <p:spPr>
          <a:xfrm rot="16200000">
            <a:off x="-881197" y="3252710"/>
            <a:ext cx="2379837" cy="276999"/>
          </a:xfrm>
          <a:prstGeom prst="rect">
            <a:avLst/>
          </a:prstGeom>
          <a:noFill/>
        </p:spPr>
        <p:txBody>
          <a:bodyPr wrap="square" rtlCol="0">
            <a:spAutoFit/>
          </a:bodyPr>
          <a:lstStyle/>
          <a:p>
            <a:pPr algn="ctr"/>
            <a:r>
              <a:rPr lang="es-MX" sz="1200" b="1" dirty="0">
                <a:solidFill>
                  <a:schemeClr val="bg1"/>
                </a:solidFill>
                <a:effectLst>
                  <a:outerShdw blurRad="38100" dist="38100" dir="2700000" algn="tl">
                    <a:srgbClr val="000000">
                      <a:alpha val="43137"/>
                    </a:srgbClr>
                  </a:outerShdw>
                </a:effectLst>
                <a:latin typeface="Montserrat Ultra Light" pitchFamily="50" charset="0"/>
              </a:rPr>
              <a:t>Descripción del Fondo</a:t>
            </a:r>
          </a:p>
        </p:txBody>
      </p:sp>
      <p:sp>
        <p:nvSpPr>
          <p:cNvPr id="5" name="4 Elipse"/>
          <p:cNvSpPr/>
          <p:nvPr/>
        </p:nvSpPr>
        <p:spPr>
          <a:xfrm>
            <a:off x="35496" y="1268760"/>
            <a:ext cx="576000" cy="576000"/>
          </a:xfrm>
          <a:prstGeom prst="ellipse">
            <a:avLst/>
          </a:prstGeom>
          <a:blipFill dpi="0" rotWithShape="1">
            <a:blip r:embed="rId2"/>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s-MX" sz="1600" b="1" dirty="0">
                <a:solidFill>
                  <a:schemeClr val="bg1"/>
                </a:solidFill>
                <a:effectLst>
                  <a:outerShdw blurRad="38100" dist="38100" dir="2700000" algn="tl">
                    <a:srgbClr val="000000">
                      <a:alpha val="43137"/>
                    </a:srgbClr>
                  </a:outerShdw>
                </a:effectLst>
              </a:rPr>
              <a:t>1</a:t>
            </a:r>
          </a:p>
        </p:txBody>
      </p:sp>
      <p:graphicFrame>
        <p:nvGraphicFramePr>
          <p:cNvPr id="10" name="9 Tabla"/>
          <p:cNvGraphicFramePr>
            <a:graphicFrameLocks noGrp="1"/>
          </p:cNvGraphicFramePr>
          <p:nvPr>
            <p:extLst>
              <p:ext uri="{D42A27DB-BD31-4B8C-83A1-F6EECF244321}">
                <p14:modId xmlns:p14="http://schemas.microsoft.com/office/powerpoint/2010/main" val="1509234497"/>
              </p:ext>
            </p:extLst>
          </p:nvPr>
        </p:nvGraphicFramePr>
        <p:xfrm>
          <a:off x="755576" y="1412776"/>
          <a:ext cx="8064896" cy="5184576"/>
        </p:xfrm>
        <a:graphic>
          <a:graphicData uri="http://schemas.openxmlformats.org/drawingml/2006/table">
            <a:tbl>
              <a:tblPr firstRow="1" bandRow="1">
                <a:effectLst/>
                <a:tableStyleId>{5C22544A-7EE6-4342-B048-85BDC9FD1C3A}</a:tableStyleId>
              </a:tblPr>
              <a:tblGrid>
                <a:gridCol w="8064896">
                  <a:extLst>
                    <a:ext uri="{9D8B030D-6E8A-4147-A177-3AD203B41FA5}">
                      <a16:colId xmlns:a16="http://schemas.microsoft.com/office/drawing/2014/main" xmlns="" val="20000"/>
                    </a:ext>
                  </a:extLst>
                </a:gridCol>
              </a:tblGrid>
              <a:tr h="5184576">
                <a:tc>
                  <a:txBody>
                    <a:bodyPr/>
                    <a:lstStyle/>
                    <a:p>
                      <a:pPr algn="just">
                        <a:lnSpc>
                          <a:spcPct val="150000"/>
                        </a:lnSpc>
                      </a:pPr>
                      <a:r>
                        <a:rPr lang="es-MX" sz="1000" b="0" dirty="0">
                          <a:solidFill>
                            <a:schemeClr val="tx1"/>
                          </a:solidFill>
                          <a:latin typeface="Montserrat Light" pitchFamily="50" charset="0"/>
                        </a:rPr>
                        <a:t>El Fondo de Aportaciones para los Servicios de Salud (FASSA) tiene como principal objetivo el prestar los servicios de salud a la población, abierta a aquella que no se encuentra incorporada en ningún régimen de seguridad en salud, mediante la implementación de mecanismos que apoyen las actividades de protección contra riesgos sanitarios; la promoción de la salud y prevención de enfermedades; la mejora en la calidad de la atención y la seguridad en salud; así como el abasto y entrega oportuna y adecuada de medicamentos.</a:t>
                      </a:r>
                    </a:p>
                    <a:p>
                      <a:pPr algn="just">
                        <a:lnSpc>
                          <a:spcPct val="150000"/>
                        </a:lnSpc>
                      </a:pPr>
                      <a:endParaRPr lang="es-MX" sz="1000" b="0" dirty="0">
                        <a:solidFill>
                          <a:schemeClr val="tx1"/>
                        </a:solidFill>
                        <a:latin typeface="Montserrat Light" pitchFamily="50" charset="0"/>
                      </a:endParaRPr>
                    </a:p>
                    <a:p>
                      <a:pPr algn="just">
                        <a:lnSpc>
                          <a:spcPct val="150000"/>
                        </a:lnSpc>
                      </a:pPr>
                      <a:r>
                        <a:rPr lang="es-MX" sz="1000" b="0" dirty="0" smtClean="0">
                          <a:solidFill>
                            <a:schemeClr val="tx1"/>
                          </a:solidFill>
                          <a:latin typeface="Montserrat Light" pitchFamily="50" charset="0"/>
                        </a:rPr>
                        <a:t>Para </a:t>
                      </a:r>
                      <a:r>
                        <a:rPr lang="es-MX" sz="1000" b="0" dirty="0">
                          <a:solidFill>
                            <a:schemeClr val="tx1"/>
                          </a:solidFill>
                          <a:latin typeface="Montserrat Light" pitchFamily="50" charset="0"/>
                        </a:rPr>
                        <a:t>que este objetivo se lleve a cabo es necesario:</a:t>
                      </a:r>
                    </a:p>
                    <a:p>
                      <a:pPr algn="just">
                        <a:lnSpc>
                          <a:spcPct val="150000"/>
                        </a:lnSpc>
                      </a:pPr>
                      <a:endParaRPr lang="es-MX" sz="1000" b="0" dirty="0">
                        <a:solidFill>
                          <a:schemeClr val="tx1"/>
                        </a:solidFill>
                        <a:latin typeface="Montserrat Light" pitchFamily="50" charset="0"/>
                      </a:endParaRPr>
                    </a:p>
                    <a:p>
                      <a:pPr marL="228600" indent="-228600" algn="just">
                        <a:lnSpc>
                          <a:spcPct val="150000"/>
                        </a:lnSpc>
                        <a:buFont typeface="+mj-lt"/>
                        <a:buAutoNum type="alphaLcParenR"/>
                      </a:pPr>
                      <a:r>
                        <a:rPr lang="es-MX" sz="1000" b="1" dirty="0">
                          <a:solidFill>
                            <a:schemeClr val="tx1"/>
                          </a:solidFill>
                          <a:latin typeface="Montserrat Light" pitchFamily="50" charset="0"/>
                        </a:rPr>
                        <a:t>La implementación  de mecanismos que apoyan las actividades de protección contra riesgos </a:t>
                      </a:r>
                      <a:r>
                        <a:rPr lang="es-MX" sz="1000" b="1" dirty="0" smtClean="0">
                          <a:solidFill>
                            <a:schemeClr val="tx1"/>
                          </a:solidFill>
                          <a:latin typeface="Montserrat Light" pitchFamily="50" charset="0"/>
                        </a:rPr>
                        <a:t>sanitarios</a:t>
                      </a:r>
                      <a:endParaRPr lang="es-MX" sz="1000" b="1" dirty="0">
                        <a:solidFill>
                          <a:schemeClr val="tx1"/>
                        </a:solidFill>
                        <a:latin typeface="Montserrat Light" pitchFamily="50" charset="0"/>
                      </a:endParaRPr>
                    </a:p>
                    <a:p>
                      <a:pPr marL="228600" indent="-228600" algn="just">
                        <a:lnSpc>
                          <a:spcPct val="150000"/>
                        </a:lnSpc>
                        <a:buFont typeface="+mj-lt"/>
                        <a:buAutoNum type="alphaLcParenR"/>
                      </a:pPr>
                      <a:r>
                        <a:rPr lang="es-MX" sz="1000" b="1" dirty="0">
                          <a:solidFill>
                            <a:schemeClr val="tx1"/>
                          </a:solidFill>
                          <a:latin typeface="Montserrat Light" pitchFamily="50" charset="0"/>
                        </a:rPr>
                        <a:t>La promoción de la salud y la prevención de </a:t>
                      </a:r>
                      <a:r>
                        <a:rPr lang="es-MX" sz="1000" b="1" dirty="0" smtClean="0">
                          <a:solidFill>
                            <a:schemeClr val="tx1"/>
                          </a:solidFill>
                          <a:latin typeface="Montserrat Light" pitchFamily="50" charset="0"/>
                        </a:rPr>
                        <a:t>enfermedades</a:t>
                      </a:r>
                      <a:endParaRPr lang="es-MX" sz="1000" b="1" dirty="0">
                        <a:solidFill>
                          <a:schemeClr val="tx1"/>
                        </a:solidFill>
                        <a:latin typeface="Montserrat Light" pitchFamily="50" charset="0"/>
                      </a:endParaRPr>
                    </a:p>
                    <a:p>
                      <a:pPr marL="228600" indent="-228600" algn="just">
                        <a:lnSpc>
                          <a:spcPct val="150000"/>
                        </a:lnSpc>
                        <a:buFont typeface="+mj-lt"/>
                        <a:buAutoNum type="alphaLcParenR"/>
                      </a:pPr>
                      <a:r>
                        <a:rPr lang="es-MX" sz="1000" b="1" dirty="0">
                          <a:solidFill>
                            <a:schemeClr val="tx1"/>
                          </a:solidFill>
                          <a:latin typeface="Montserrat Light" pitchFamily="50" charset="0"/>
                        </a:rPr>
                        <a:t>La mejora en la calidad de la atención y la seguridad en </a:t>
                      </a:r>
                      <a:r>
                        <a:rPr lang="es-MX" sz="1000" b="1" dirty="0" smtClean="0">
                          <a:solidFill>
                            <a:schemeClr val="tx1"/>
                          </a:solidFill>
                          <a:latin typeface="Montserrat Light" pitchFamily="50" charset="0"/>
                        </a:rPr>
                        <a:t>salud</a:t>
                      </a:r>
                      <a:endParaRPr lang="es-MX" sz="1000" b="1" dirty="0">
                        <a:solidFill>
                          <a:schemeClr val="tx1"/>
                        </a:solidFill>
                        <a:latin typeface="Montserrat Light" pitchFamily="50" charset="0"/>
                      </a:endParaRPr>
                    </a:p>
                    <a:p>
                      <a:pPr marL="228600" indent="-228600" algn="just">
                        <a:lnSpc>
                          <a:spcPct val="150000"/>
                        </a:lnSpc>
                        <a:buFont typeface="+mj-lt"/>
                        <a:buAutoNum type="alphaLcParenR"/>
                      </a:pPr>
                      <a:r>
                        <a:rPr lang="es-MX" sz="1000" b="1" dirty="0">
                          <a:solidFill>
                            <a:schemeClr val="tx1"/>
                          </a:solidFill>
                          <a:latin typeface="Montserrat Light" pitchFamily="50" charset="0"/>
                        </a:rPr>
                        <a:t>El abasto y entrega oportuna y adecuada de </a:t>
                      </a:r>
                      <a:r>
                        <a:rPr lang="es-MX" sz="1000" b="1" dirty="0" smtClean="0">
                          <a:solidFill>
                            <a:schemeClr val="tx1"/>
                          </a:solidFill>
                          <a:latin typeface="Montserrat Light" pitchFamily="50" charset="0"/>
                        </a:rPr>
                        <a:t>medicamentos</a:t>
                      </a:r>
                      <a:endParaRPr lang="es-MX" sz="1000" b="1" dirty="0">
                        <a:solidFill>
                          <a:schemeClr val="tx1"/>
                        </a:solidFill>
                        <a:latin typeface="Montserrat Light" pitchFamily="50" charset="0"/>
                      </a:endParaRPr>
                    </a:p>
                    <a:p>
                      <a:pPr marL="0" indent="0" algn="just">
                        <a:lnSpc>
                          <a:spcPct val="150000"/>
                        </a:lnSpc>
                        <a:buFont typeface="+mj-lt"/>
                        <a:buNone/>
                      </a:pPr>
                      <a:endParaRPr lang="es-MX" sz="1000" b="0" dirty="0">
                        <a:solidFill>
                          <a:schemeClr val="tx1"/>
                        </a:solidFill>
                        <a:latin typeface="Montserrat Light" pitchFamily="50" charset="0"/>
                      </a:endParaRPr>
                    </a:p>
                    <a:p>
                      <a:pPr marL="0" indent="0" algn="just">
                        <a:lnSpc>
                          <a:spcPct val="150000"/>
                        </a:lnSpc>
                        <a:buFont typeface="+mj-lt"/>
                        <a:buNone/>
                      </a:pPr>
                      <a:r>
                        <a:rPr lang="es-MX" sz="1000" b="0" dirty="0">
                          <a:solidFill>
                            <a:schemeClr val="tx1"/>
                          </a:solidFill>
                          <a:latin typeface="Montserrat Light" pitchFamily="50" charset="0"/>
                        </a:rPr>
                        <a:t>En Sinaloa se contribuye al eje estratégico, Desarrollo</a:t>
                      </a:r>
                      <a:r>
                        <a:rPr lang="es-MX" sz="1000" b="0" baseline="0" dirty="0">
                          <a:solidFill>
                            <a:schemeClr val="tx1"/>
                          </a:solidFill>
                          <a:latin typeface="Montserrat Light" pitchFamily="50" charset="0"/>
                        </a:rPr>
                        <a:t> de Bienestar Humano y Social del Plan Estatal de Desarrollo 2017-2021, “Por un entorno y sociedad saludable”,</a:t>
                      </a:r>
                      <a:r>
                        <a:rPr lang="es-MX" sz="1000" b="0" dirty="0">
                          <a:solidFill>
                            <a:schemeClr val="tx1"/>
                          </a:solidFill>
                          <a:latin typeface="Montserrat Light" pitchFamily="50" charset="0"/>
                        </a:rPr>
                        <a:t> siempre</a:t>
                      </a:r>
                      <a:r>
                        <a:rPr lang="es-MX" sz="1000" b="0" baseline="0" dirty="0">
                          <a:solidFill>
                            <a:schemeClr val="tx1"/>
                          </a:solidFill>
                          <a:latin typeface="Montserrat Light" pitchFamily="50" charset="0"/>
                        </a:rPr>
                        <a:t> con el objetivo de lograr el </a:t>
                      </a:r>
                      <a:r>
                        <a:rPr lang="es-MX" sz="1000" b="0" dirty="0">
                          <a:solidFill>
                            <a:schemeClr val="tx1"/>
                          </a:solidFill>
                          <a:latin typeface="Montserrat Light" pitchFamily="50" charset="0"/>
                        </a:rPr>
                        <a:t>bienestar social e igualdad mediante</a:t>
                      </a:r>
                      <a:r>
                        <a:rPr lang="es-MX" sz="1000" b="0" baseline="0" dirty="0">
                          <a:solidFill>
                            <a:schemeClr val="tx1"/>
                          </a:solidFill>
                          <a:latin typeface="Montserrat Light" pitchFamily="50" charset="0"/>
                        </a:rPr>
                        <a:t> </a:t>
                      </a:r>
                      <a:r>
                        <a:rPr lang="es-MX" sz="1000" b="0" dirty="0">
                          <a:solidFill>
                            <a:schemeClr val="tx1"/>
                          </a:solidFill>
                          <a:latin typeface="Montserrat Light" pitchFamily="50" charset="0"/>
                        </a:rPr>
                        <a:t>la atención de</a:t>
                      </a:r>
                      <a:r>
                        <a:rPr lang="es-MX" sz="1000" b="0" baseline="0" dirty="0">
                          <a:solidFill>
                            <a:schemeClr val="tx1"/>
                          </a:solidFill>
                          <a:latin typeface="Montserrat Light" pitchFamily="50" charset="0"/>
                        </a:rPr>
                        <a:t> la ciudadanía que no se encuentra inscrita a uno de los regímenes de salud ya sea pública o privada</a:t>
                      </a:r>
                      <a:r>
                        <a:rPr lang="es-MX" sz="1000" b="0" dirty="0">
                          <a:solidFill>
                            <a:schemeClr val="tx1"/>
                          </a:solidFill>
                          <a:latin typeface="Montserrat Light" pitchFamily="50" charset="0"/>
                        </a:rPr>
                        <a:t>, los indicadores que se atienden para</a:t>
                      </a:r>
                      <a:r>
                        <a:rPr lang="es-MX" sz="1000" b="0" baseline="0" dirty="0">
                          <a:solidFill>
                            <a:schemeClr val="tx1"/>
                          </a:solidFill>
                          <a:latin typeface="Montserrat Light" pitchFamily="50" charset="0"/>
                        </a:rPr>
                        <a:t> el logro de objetivos son</a:t>
                      </a:r>
                      <a:r>
                        <a:rPr lang="es-MX" sz="1000" b="0" dirty="0">
                          <a:solidFill>
                            <a:schemeClr val="tx1"/>
                          </a:solidFill>
                          <a:latin typeface="Montserrat Light" pitchFamily="50" charset="0"/>
                        </a:rPr>
                        <a:t>:</a:t>
                      </a:r>
                    </a:p>
                    <a:p>
                      <a:pPr marL="0" indent="0" algn="just">
                        <a:lnSpc>
                          <a:spcPct val="150000"/>
                        </a:lnSpc>
                        <a:buFont typeface="Arial" panose="020B0604020202020204" pitchFamily="34" charset="0"/>
                        <a:buNone/>
                      </a:pPr>
                      <a:endParaRPr lang="es-MX" sz="1000" b="0" dirty="0">
                        <a:solidFill>
                          <a:schemeClr val="tx1"/>
                        </a:solidFill>
                        <a:latin typeface="Montserrat Light" pitchFamily="50" charset="0"/>
                      </a:endParaRPr>
                    </a:p>
                    <a:p>
                      <a:pPr marL="171450" indent="-171450" algn="just">
                        <a:lnSpc>
                          <a:spcPct val="150000"/>
                        </a:lnSpc>
                        <a:buFont typeface="Arial" panose="020B0604020202020204" pitchFamily="34" charset="0"/>
                        <a:buChar char="•"/>
                      </a:pPr>
                      <a:r>
                        <a:rPr lang="es-MX" sz="1000" b="0" dirty="0">
                          <a:solidFill>
                            <a:schemeClr val="tx1"/>
                          </a:solidFill>
                          <a:latin typeface="Montserrat Light" pitchFamily="50" charset="0"/>
                        </a:rPr>
                        <a:t>Razón</a:t>
                      </a:r>
                      <a:r>
                        <a:rPr lang="es-MX" sz="1000" b="0" baseline="0" dirty="0">
                          <a:solidFill>
                            <a:schemeClr val="tx1"/>
                          </a:solidFill>
                          <a:latin typeface="Montserrat Light" pitchFamily="50" charset="0"/>
                        </a:rPr>
                        <a:t> de Mortalidad Materna</a:t>
                      </a:r>
                      <a:endParaRPr lang="es-MX" sz="1000" b="0" dirty="0">
                        <a:solidFill>
                          <a:schemeClr val="tx1"/>
                        </a:solidFill>
                        <a:latin typeface="Montserrat Light" pitchFamily="50" charset="0"/>
                      </a:endParaRPr>
                    </a:p>
                    <a:p>
                      <a:pPr marL="171450" indent="-171450" algn="just">
                        <a:lnSpc>
                          <a:spcPct val="150000"/>
                        </a:lnSpc>
                        <a:buFont typeface="Arial" panose="020B0604020202020204" pitchFamily="34" charset="0"/>
                        <a:buChar char="•"/>
                      </a:pPr>
                      <a:r>
                        <a:rPr lang="es-MX" sz="1000" b="0" dirty="0">
                          <a:solidFill>
                            <a:schemeClr val="tx1"/>
                          </a:solidFill>
                          <a:latin typeface="Montserrat Light" pitchFamily="50" charset="0"/>
                        </a:rPr>
                        <a:t>Propósito</a:t>
                      </a:r>
                      <a:r>
                        <a:rPr lang="es-MX" sz="1000" b="0" baseline="0" dirty="0">
                          <a:solidFill>
                            <a:schemeClr val="tx1"/>
                          </a:solidFill>
                          <a:latin typeface="Montserrat Light" pitchFamily="50" charset="0"/>
                        </a:rPr>
                        <a:t> de Nacidos Vivos</a:t>
                      </a:r>
                    </a:p>
                    <a:p>
                      <a:pPr marL="171450" indent="-171450" algn="just">
                        <a:lnSpc>
                          <a:spcPct val="150000"/>
                        </a:lnSpc>
                        <a:buFont typeface="Arial" panose="020B0604020202020204" pitchFamily="34" charset="0"/>
                        <a:buChar char="•"/>
                      </a:pPr>
                      <a:r>
                        <a:rPr lang="es-MX" sz="1000" b="0" baseline="0" dirty="0">
                          <a:solidFill>
                            <a:schemeClr val="tx1"/>
                          </a:solidFill>
                          <a:latin typeface="Montserrat Light" pitchFamily="50" charset="0"/>
                        </a:rPr>
                        <a:t>Componentes Médicos Generales y especialistas por cada mil </a:t>
                      </a:r>
                      <a:r>
                        <a:rPr lang="es-MX" sz="1000" b="0" baseline="0" dirty="0" smtClean="0">
                          <a:solidFill>
                            <a:schemeClr val="tx1"/>
                          </a:solidFill>
                          <a:latin typeface="Montserrat Light" pitchFamily="50" charset="0"/>
                        </a:rPr>
                        <a:t>habitantes</a:t>
                      </a:r>
                      <a:endParaRPr lang="es-MX" sz="1000" b="0" dirty="0">
                        <a:solidFill>
                          <a:schemeClr val="tx1"/>
                        </a:solidFill>
                        <a:latin typeface="Montserrat Light" pitchFamily="50" charset="0"/>
                      </a:endParaRPr>
                    </a:p>
                    <a:p>
                      <a:pPr marL="171450" indent="-171450" algn="just">
                        <a:buFont typeface="Arial" panose="020B0604020202020204" pitchFamily="34" charset="0"/>
                        <a:buChar char="•"/>
                      </a:pPr>
                      <a:r>
                        <a:rPr lang="es-MX" sz="1000" b="0" dirty="0" smtClean="0">
                          <a:solidFill>
                            <a:schemeClr val="tx1"/>
                          </a:solidFill>
                          <a:latin typeface="Montserrat Light" pitchFamily="50" charset="0"/>
                        </a:rPr>
                        <a:t>Sistema </a:t>
                      </a:r>
                      <a:r>
                        <a:rPr lang="es-MX" sz="1000" b="0" dirty="0">
                          <a:solidFill>
                            <a:schemeClr val="tx1"/>
                          </a:solidFill>
                          <a:latin typeface="Montserrat Light" pitchFamily="50" charset="0"/>
                        </a:rPr>
                        <a:t>Nacional de Seguridad Pública y se orienta a los diez Programas con Prioridad </a:t>
                      </a:r>
                      <a:r>
                        <a:rPr lang="es-MX" sz="1000" b="0" dirty="0" smtClean="0">
                          <a:solidFill>
                            <a:schemeClr val="tx1"/>
                          </a:solidFill>
                          <a:latin typeface="Montserrat Light" pitchFamily="50" charset="0"/>
                        </a:rPr>
                        <a:t>Nacional</a:t>
                      </a:r>
                      <a:endParaRPr lang="es-MX" sz="1000" b="0" dirty="0">
                        <a:solidFill>
                          <a:schemeClr val="tx1"/>
                        </a:solidFill>
                        <a:latin typeface="Montserrat Light" pitchFamily="50"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9611817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heurón"/>
          <p:cNvSpPr/>
          <p:nvPr/>
        </p:nvSpPr>
        <p:spPr>
          <a:xfrm rot="5400000">
            <a:off x="-2258428" y="3781660"/>
            <a:ext cx="5154537" cy="396000"/>
          </a:xfrm>
          <a:prstGeom prst="chevron">
            <a:avLst/>
          </a:prstGeom>
          <a:blipFill>
            <a:blip r:embed="rId2"/>
            <a:stretch>
              <a:fillRect/>
            </a:stretch>
          </a:blipFill>
          <a:ln>
            <a:solidFill>
              <a:srgbClr val="3D2E32"/>
            </a:solidFill>
          </a:ln>
          <a:effectLst/>
          <a:scene3d>
            <a:camera prst="orthographicFront">
              <a:rot lat="0" lon="0" rev="0"/>
            </a:camera>
            <a:lightRig rig="contrasting" dir="t">
              <a:rot lat="0" lon="0" rev="7800000"/>
            </a:lightRig>
          </a:scene3d>
          <a:sp3d>
            <a:bevelT w="139700" h="139700"/>
          </a:sp3d>
        </p:spPr>
        <p:style>
          <a:lnRef idx="1">
            <a:schemeClr val="dk1"/>
          </a:lnRef>
          <a:fillRef idx="2">
            <a:schemeClr val="dk1"/>
          </a:fillRef>
          <a:effectRef idx="1">
            <a:schemeClr val="dk1"/>
          </a:effectRef>
          <a:fontRef idx="minor">
            <a:schemeClr val="dk1"/>
          </a:fontRef>
        </p:style>
        <p:txBody>
          <a:bodyPr rtlCol="0" anchor="ctr"/>
          <a:lstStyle/>
          <a:p>
            <a:pPr algn="ctr"/>
            <a:endParaRPr lang="es-MX" sz="1200" b="1">
              <a:solidFill>
                <a:srgbClr val="3D2E32"/>
              </a:solidFill>
              <a:effectLst>
                <a:outerShdw blurRad="38100" dist="38100" dir="2700000" algn="tl">
                  <a:srgbClr val="000000">
                    <a:alpha val="43137"/>
                  </a:srgbClr>
                </a:outerShdw>
              </a:effectLst>
              <a:latin typeface="Montserrat Ultra Light" pitchFamily="50" charset="0"/>
            </a:endParaRPr>
          </a:p>
        </p:txBody>
      </p:sp>
      <p:graphicFrame>
        <p:nvGraphicFramePr>
          <p:cNvPr id="4" name="3 Tabla"/>
          <p:cNvGraphicFramePr>
            <a:graphicFrameLocks noGrp="1"/>
          </p:cNvGraphicFramePr>
          <p:nvPr>
            <p:extLst>
              <p:ext uri="{D42A27DB-BD31-4B8C-83A1-F6EECF244321}">
                <p14:modId xmlns:p14="http://schemas.microsoft.com/office/powerpoint/2010/main" val="2634603233"/>
              </p:ext>
            </p:extLst>
          </p:nvPr>
        </p:nvGraphicFramePr>
        <p:xfrm>
          <a:off x="755576" y="1700808"/>
          <a:ext cx="8227426" cy="2621280"/>
        </p:xfrm>
        <a:graphic>
          <a:graphicData uri="http://schemas.openxmlformats.org/drawingml/2006/table">
            <a:tbl>
              <a:tblPr firstRow="1" bandRow="1">
                <a:effectLst/>
                <a:tableStyleId>{5C22544A-7EE6-4342-B048-85BDC9FD1C3A}</a:tableStyleId>
              </a:tblPr>
              <a:tblGrid>
                <a:gridCol w="8227426">
                  <a:extLst>
                    <a:ext uri="{9D8B030D-6E8A-4147-A177-3AD203B41FA5}">
                      <a16:colId xmlns:a16="http://schemas.microsoft.com/office/drawing/2014/main" xmlns="" val="20000"/>
                    </a:ext>
                  </a:extLst>
                </a:gridCol>
              </a:tblGrid>
              <a:tr h="2232248">
                <a:tc>
                  <a:txBody>
                    <a:bodyPr/>
                    <a:lstStyle/>
                    <a:p>
                      <a:pPr marL="0" indent="0" algn="just">
                        <a:buFont typeface="+mj-lt"/>
                        <a:buNone/>
                      </a:pPr>
                      <a:r>
                        <a:rPr lang="es-MX" sz="1000" b="0" dirty="0">
                          <a:solidFill>
                            <a:srgbClr val="3D2E32"/>
                          </a:solidFill>
                          <a:latin typeface="Montserrat Light" pitchFamily="50" charset="0"/>
                        </a:rPr>
                        <a:t>Durante</a:t>
                      </a:r>
                      <a:r>
                        <a:rPr lang="es-MX" sz="1000" b="0" baseline="0" dirty="0">
                          <a:solidFill>
                            <a:srgbClr val="3D2E32"/>
                          </a:solidFill>
                          <a:latin typeface="Montserrat Light" pitchFamily="50" charset="0"/>
                        </a:rPr>
                        <a:t> el ejercicio fiscal 2020,</a:t>
                      </a:r>
                      <a:r>
                        <a:rPr lang="es-MX" sz="1000" b="0" dirty="0">
                          <a:solidFill>
                            <a:srgbClr val="3D2E32"/>
                          </a:solidFill>
                          <a:latin typeface="Montserrat Light" pitchFamily="50" charset="0"/>
                        </a:rPr>
                        <a:t> en cuanto a la Tasa de Mortalidad Materna de mujeres sin</a:t>
                      </a:r>
                      <a:r>
                        <a:rPr lang="es-MX" sz="1000" b="0" baseline="0" dirty="0">
                          <a:solidFill>
                            <a:srgbClr val="3D2E32"/>
                          </a:solidFill>
                          <a:latin typeface="Montserrat Light" pitchFamily="50" charset="0"/>
                        </a:rPr>
                        <a:t> seguridad social, medida que expresa como la defunción de una mujer durante el embarazo, parto o puerperio con relación a cada 100 mil nacimientos estimados en un año, en el estado de Sinaloa a la semana 52 del año 2019, en el que se registró el deceso de </a:t>
                      </a:r>
                      <a:r>
                        <a:rPr lang="es-MX" sz="1000" b="1" baseline="0" dirty="0">
                          <a:solidFill>
                            <a:srgbClr val="3D2E32"/>
                          </a:solidFill>
                          <a:latin typeface="Montserrat Light" pitchFamily="50" charset="0"/>
                        </a:rPr>
                        <a:t>15</a:t>
                      </a:r>
                      <a:r>
                        <a:rPr lang="es-MX" sz="1000" b="0" baseline="0" dirty="0">
                          <a:solidFill>
                            <a:srgbClr val="3D2E32"/>
                          </a:solidFill>
                          <a:latin typeface="Montserrat Light" pitchFamily="50" charset="0"/>
                        </a:rPr>
                        <a:t> mujeres, teniendo así un porcentaje de Razón de Mortalidad Materna (RMM) de </a:t>
                      </a:r>
                      <a:r>
                        <a:rPr lang="es-MX" sz="1000" b="1" baseline="0" dirty="0">
                          <a:solidFill>
                            <a:srgbClr val="3D2E32"/>
                          </a:solidFill>
                          <a:latin typeface="Montserrat Light" pitchFamily="50" charset="0"/>
                        </a:rPr>
                        <a:t>30.3%</a:t>
                      </a:r>
                      <a:r>
                        <a:rPr lang="es-MX" sz="1000" b="0" baseline="0" dirty="0">
                          <a:solidFill>
                            <a:srgbClr val="3D2E32"/>
                          </a:solidFill>
                          <a:latin typeface="Montserrat Light" pitchFamily="50" charset="0"/>
                        </a:rPr>
                        <a:t>, al finalizar el ejercicio fiscal 2020 en la semana </a:t>
                      </a:r>
                      <a:r>
                        <a:rPr lang="es-MX" sz="1000" b="1" baseline="0" dirty="0">
                          <a:solidFill>
                            <a:srgbClr val="3D2E32"/>
                          </a:solidFill>
                          <a:latin typeface="Montserrat Light" pitchFamily="50" charset="0"/>
                        </a:rPr>
                        <a:t>53</a:t>
                      </a:r>
                      <a:r>
                        <a:rPr lang="es-MX" sz="1000" b="0" baseline="0" dirty="0">
                          <a:solidFill>
                            <a:srgbClr val="3D2E32"/>
                          </a:solidFill>
                          <a:latin typeface="Montserrat Light" pitchFamily="50" charset="0"/>
                        </a:rPr>
                        <a:t> se contabilizó el fallecimiento de </a:t>
                      </a:r>
                      <a:r>
                        <a:rPr lang="es-MX" sz="1000" b="1" baseline="0" dirty="0">
                          <a:solidFill>
                            <a:srgbClr val="3D2E32"/>
                          </a:solidFill>
                          <a:latin typeface="Montserrat Light" pitchFamily="50" charset="0"/>
                        </a:rPr>
                        <a:t>31</a:t>
                      </a:r>
                      <a:r>
                        <a:rPr lang="es-MX" sz="1000" b="0" baseline="0" dirty="0">
                          <a:solidFill>
                            <a:srgbClr val="3D2E32"/>
                          </a:solidFill>
                          <a:latin typeface="Montserrat Light" pitchFamily="50" charset="0"/>
                        </a:rPr>
                        <a:t> mujeres por Mortalidad Materna, calculando así el </a:t>
                      </a:r>
                      <a:r>
                        <a:rPr lang="es-MX" sz="1000" b="1" baseline="0" dirty="0">
                          <a:solidFill>
                            <a:srgbClr val="3D2E32"/>
                          </a:solidFill>
                          <a:latin typeface="Montserrat Light" pitchFamily="50" charset="0"/>
                        </a:rPr>
                        <a:t>67.5%</a:t>
                      </a:r>
                      <a:r>
                        <a:rPr lang="es-MX" sz="1000" b="0" baseline="0" dirty="0">
                          <a:solidFill>
                            <a:srgbClr val="3D2E32"/>
                          </a:solidFill>
                          <a:latin typeface="Montserrat Light" pitchFamily="50" charset="0"/>
                        </a:rPr>
                        <a:t> de Razón de Mortalidad Materna (RMM), donde la principal causa de muerte es:</a:t>
                      </a:r>
                    </a:p>
                    <a:p>
                      <a:pPr marL="0" indent="0" algn="just">
                        <a:buFont typeface="+mj-lt"/>
                        <a:buNone/>
                      </a:pPr>
                      <a:endParaRPr lang="es-MX" sz="300" b="0" baseline="0" dirty="0">
                        <a:solidFill>
                          <a:srgbClr val="3D2E32"/>
                        </a:solidFill>
                        <a:latin typeface="Montserrat Light" pitchFamily="50" charset="0"/>
                      </a:endParaRPr>
                    </a:p>
                    <a:p>
                      <a:pPr marL="628650" lvl="1" indent="-171450" algn="just">
                        <a:buFont typeface="Arial" panose="020B0604020202020204" pitchFamily="34" charset="0"/>
                        <a:buChar char="•"/>
                      </a:pPr>
                      <a:r>
                        <a:rPr lang="es-MX" sz="1000" b="0" baseline="0" dirty="0">
                          <a:solidFill>
                            <a:srgbClr val="3D2E32"/>
                          </a:solidFill>
                          <a:latin typeface="Montserrat Light" pitchFamily="50" charset="0"/>
                        </a:rPr>
                        <a:t>Covid-19 confirmado;</a:t>
                      </a:r>
                    </a:p>
                    <a:p>
                      <a:pPr marL="628650" lvl="1" indent="-171450" algn="just">
                        <a:buFont typeface="Arial" panose="020B0604020202020204" pitchFamily="34" charset="0"/>
                        <a:buChar char="•"/>
                      </a:pPr>
                      <a:r>
                        <a:rPr lang="es-MX" sz="1000" b="0" baseline="0" dirty="0">
                          <a:solidFill>
                            <a:srgbClr val="3D2E32"/>
                          </a:solidFill>
                          <a:latin typeface="Montserrat Light" pitchFamily="50" charset="0"/>
                        </a:rPr>
                        <a:t>Covid-19 sin virus identificado;</a:t>
                      </a:r>
                    </a:p>
                    <a:p>
                      <a:pPr marL="628650" lvl="1" indent="-171450" algn="just">
                        <a:buFont typeface="Arial" panose="020B0604020202020204" pitchFamily="34" charset="0"/>
                        <a:buChar char="•"/>
                      </a:pPr>
                      <a:r>
                        <a:rPr lang="es-MX" sz="1000" b="0" baseline="0" dirty="0">
                          <a:solidFill>
                            <a:srgbClr val="3D2E32"/>
                          </a:solidFill>
                          <a:latin typeface="Montserrat Light" pitchFamily="50" charset="0"/>
                        </a:rPr>
                        <a:t>Enfermedad hipertensiva, edema y proteinuria en el embarazo, el parto y el puerperio;</a:t>
                      </a:r>
                    </a:p>
                    <a:p>
                      <a:pPr marL="628650" lvl="1" indent="-171450" algn="just">
                        <a:buFont typeface="Arial" panose="020B0604020202020204" pitchFamily="34" charset="0"/>
                        <a:buChar char="•"/>
                      </a:pPr>
                      <a:r>
                        <a:rPr lang="es-MX" sz="1000" b="0" baseline="0" dirty="0">
                          <a:solidFill>
                            <a:srgbClr val="3D2E32"/>
                          </a:solidFill>
                          <a:latin typeface="Montserrat Light" pitchFamily="50" charset="0"/>
                        </a:rPr>
                        <a:t>Hemorragia obstétrica;</a:t>
                      </a:r>
                    </a:p>
                    <a:p>
                      <a:pPr marL="628650" lvl="1" indent="-171450" algn="just">
                        <a:buFont typeface="Arial" panose="020B0604020202020204" pitchFamily="34" charset="0"/>
                        <a:buChar char="•"/>
                      </a:pPr>
                      <a:r>
                        <a:rPr lang="es-MX" sz="1000" b="0" baseline="0" dirty="0">
                          <a:solidFill>
                            <a:srgbClr val="3D2E32"/>
                          </a:solidFill>
                          <a:latin typeface="Montserrat Light" pitchFamily="50" charset="0"/>
                        </a:rPr>
                        <a:t>Complicaciones en el embarazo, parto y puerperio.</a:t>
                      </a:r>
                    </a:p>
                    <a:p>
                      <a:pPr marL="171450" indent="-171450" algn="just">
                        <a:buFont typeface="Arial" panose="020B0604020202020204" pitchFamily="34" charset="0"/>
                        <a:buChar char="•"/>
                      </a:pPr>
                      <a:endParaRPr lang="es-MX" sz="300" b="0" dirty="0">
                        <a:solidFill>
                          <a:srgbClr val="3D2E32"/>
                        </a:solidFill>
                        <a:latin typeface="Montserrat Light" pitchFamily="50" charset="0"/>
                      </a:endParaRPr>
                    </a:p>
                    <a:p>
                      <a:pPr marL="0" indent="0" algn="just">
                        <a:buFont typeface="+mj-lt"/>
                        <a:buNone/>
                      </a:pPr>
                      <a:r>
                        <a:rPr lang="es-MX" sz="1000" b="0" dirty="0">
                          <a:solidFill>
                            <a:srgbClr val="3D2E32"/>
                          </a:solidFill>
                          <a:latin typeface="Montserrat Light" pitchFamily="50" charset="0"/>
                        </a:rPr>
                        <a:t>En</a:t>
                      </a:r>
                      <a:r>
                        <a:rPr lang="es-MX" sz="1000" b="0" baseline="0" dirty="0">
                          <a:solidFill>
                            <a:srgbClr val="3D2E32"/>
                          </a:solidFill>
                          <a:latin typeface="Montserrat Light" pitchFamily="50" charset="0"/>
                        </a:rPr>
                        <a:t> el estado de Sinaloa a pesar de la emergencia Sanitaria presentada durante el año 2020, a consecuencia del SARS-Cov2 “COVID 19”, se realizaron acciones pertinentes para no dejar de lado la atención de mujeres embarazadas y que se contara en el sector salud con las medidas necesarias sanitarias necesarias, así como equipamiento necesario, por lo que se registro un total de </a:t>
                      </a:r>
                      <a:r>
                        <a:rPr lang="es-MX" sz="1000" b="1" baseline="0" dirty="0">
                          <a:solidFill>
                            <a:srgbClr val="3D2E32"/>
                          </a:solidFill>
                          <a:latin typeface="Montserrat Light" pitchFamily="50" charset="0"/>
                        </a:rPr>
                        <a:t>24,541 </a:t>
                      </a:r>
                      <a:r>
                        <a:rPr lang="es-MX" sz="1000" b="0" baseline="0" dirty="0">
                          <a:solidFill>
                            <a:srgbClr val="3D2E32"/>
                          </a:solidFill>
                          <a:latin typeface="Montserrat Light" pitchFamily="50" charset="0"/>
                        </a:rPr>
                        <a:t>niños y niñas nacidos de madres sin seguridad social, obteniendo así un porcentaje de </a:t>
                      </a:r>
                      <a:r>
                        <a:rPr lang="es-MX" sz="1000" b="1" baseline="0" dirty="0">
                          <a:solidFill>
                            <a:srgbClr val="3D2E32"/>
                          </a:solidFill>
                          <a:latin typeface="Montserrat Light" pitchFamily="50" charset="0"/>
                        </a:rPr>
                        <a:t>94.89%</a:t>
                      </a:r>
                      <a:r>
                        <a:rPr lang="es-MX" sz="1000" b="0" baseline="0" dirty="0">
                          <a:solidFill>
                            <a:srgbClr val="3D2E32"/>
                          </a:solidFill>
                          <a:latin typeface="Montserrat Light" pitchFamily="50" charset="0"/>
                        </a:rPr>
                        <a:t>,</a:t>
                      </a:r>
                      <a:r>
                        <a:rPr lang="es-MX" sz="1000" b="1" baseline="0" dirty="0">
                          <a:solidFill>
                            <a:srgbClr val="3D2E32"/>
                          </a:solidFill>
                          <a:latin typeface="Montserrat Light" pitchFamily="50" charset="0"/>
                        </a:rPr>
                        <a:t> </a:t>
                      </a:r>
                      <a:r>
                        <a:rPr lang="es-MX" sz="1000" b="0" baseline="0" dirty="0">
                          <a:solidFill>
                            <a:srgbClr val="3D2E32"/>
                          </a:solidFill>
                          <a:latin typeface="Montserrat Light" pitchFamily="50" charset="0"/>
                        </a:rPr>
                        <a:t>teniendo un </a:t>
                      </a:r>
                      <a:r>
                        <a:rPr lang="es-MX" sz="1000" b="1" baseline="0" dirty="0">
                          <a:solidFill>
                            <a:srgbClr val="3D2E32"/>
                          </a:solidFill>
                          <a:latin typeface="Montserrat Light" pitchFamily="50" charset="0"/>
                        </a:rPr>
                        <a:t>4.91%</a:t>
                      </a:r>
                      <a:r>
                        <a:rPr lang="es-MX" sz="1000" b="0" baseline="0" dirty="0">
                          <a:solidFill>
                            <a:srgbClr val="3D2E32"/>
                          </a:solidFill>
                          <a:latin typeface="Montserrat Light" pitchFamily="50" charset="0"/>
                        </a:rPr>
                        <a:t> menos que lo registrado durante el año 2019 que fue del </a:t>
                      </a:r>
                      <a:r>
                        <a:rPr lang="es-MX" sz="1000" b="1" baseline="0" dirty="0">
                          <a:solidFill>
                            <a:srgbClr val="3D2E32"/>
                          </a:solidFill>
                          <a:latin typeface="Montserrat Light" pitchFamily="50" charset="0"/>
                        </a:rPr>
                        <a:t>99.8% </a:t>
                      </a:r>
                      <a:r>
                        <a:rPr lang="es-MX" sz="1000" b="0" baseline="0" dirty="0">
                          <a:solidFill>
                            <a:srgbClr val="3D2E32"/>
                          </a:solidFill>
                          <a:latin typeface="Montserrat Light" pitchFamily="50" charset="0"/>
                        </a:rPr>
                        <a:t>con un nacimiento de </a:t>
                      </a:r>
                      <a:r>
                        <a:rPr lang="es-MX" sz="1000" b="1" baseline="0" dirty="0">
                          <a:solidFill>
                            <a:srgbClr val="3D2E32"/>
                          </a:solidFill>
                          <a:latin typeface="Montserrat Light" pitchFamily="50" charset="0"/>
                        </a:rPr>
                        <a:t>26,612</a:t>
                      </a:r>
                      <a:r>
                        <a:rPr lang="es-MX" sz="1000" b="0" baseline="0" dirty="0">
                          <a:solidFill>
                            <a:srgbClr val="3D2E32"/>
                          </a:solidFill>
                          <a:latin typeface="Montserrat Light" pitchFamily="50" charset="0"/>
                        </a:rPr>
                        <a:t> niños y niñas.</a:t>
                      </a:r>
                      <a:endParaRPr lang="es-MX" sz="1000" b="1" dirty="0">
                        <a:solidFill>
                          <a:srgbClr val="3D2E32"/>
                        </a:solidFill>
                        <a:latin typeface="Montserrat Light" pitchFamily="50"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97000"/>
                      </a:schemeClr>
                    </a:solidFill>
                  </a:tcPr>
                </a:tc>
                <a:extLst>
                  <a:ext uri="{0D108BD9-81ED-4DB2-BD59-A6C34878D82A}">
                    <a16:rowId xmlns:a16="http://schemas.microsoft.com/office/drawing/2014/main" xmlns="" val="10000"/>
                  </a:ext>
                </a:extLst>
              </a:tr>
            </a:tbl>
          </a:graphicData>
        </a:graphic>
      </p:graphicFrame>
      <p:sp>
        <p:nvSpPr>
          <p:cNvPr id="5" name="4 CuadroTexto"/>
          <p:cNvSpPr txBox="1"/>
          <p:nvPr/>
        </p:nvSpPr>
        <p:spPr>
          <a:xfrm rot="16200000">
            <a:off x="-221218" y="3830560"/>
            <a:ext cx="1080120" cy="276999"/>
          </a:xfrm>
          <a:prstGeom prst="rect">
            <a:avLst/>
          </a:prstGeom>
          <a:noFill/>
        </p:spPr>
        <p:txBody>
          <a:bodyPr wrap="square" rtlCol="0">
            <a:spAutoFit/>
          </a:bodyPr>
          <a:lstStyle/>
          <a:p>
            <a:r>
              <a:rPr lang="es-MX" sz="1200" b="1" dirty="0">
                <a:solidFill>
                  <a:schemeClr val="bg1"/>
                </a:solidFill>
                <a:effectLst>
                  <a:outerShdw blurRad="38100" dist="38100" dir="2700000" algn="tl">
                    <a:srgbClr val="000000">
                      <a:alpha val="43137"/>
                    </a:srgbClr>
                  </a:outerShdw>
                </a:effectLst>
                <a:latin typeface="Montserrat Ultra Light" pitchFamily="50" charset="0"/>
              </a:rPr>
              <a:t>Resultados</a:t>
            </a:r>
            <a:endParaRPr lang="es-MX" sz="1200" dirty="0">
              <a:solidFill>
                <a:schemeClr val="bg1"/>
              </a:solidFill>
            </a:endParaRPr>
          </a:p>
        </p:txBody>
      </p:sp>
      <p:sp>
        <p:nvSpPr>
          <p:cNvPr id="6" name="5 Elipse"/>
          <p:cNvSpPr/>
          <p:nvPr/>
        </p:nvSpPr>
        <p:spPr>
          <a:xfrm>
            <a:off x="35496" y="1268824"/>
            <a:ext cx="576000" cy="576000"/>
          </a:xfrm>
          <a:prstGeom prst="ellipse">
            <a:avLst/>
          </a:prstGeom>
          <a:blipFill>
            <a:blip r:embed="rId2"/>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s-MX" sz="1600" b="1" dirty="0">
                <a:solidFill>
                  <a:schemeClr val="bg1"/>
                </a:solidFill>
                <a:effectLst>
                  <a:outerShdw blurRad="38100" dist="38100" dir="2700000" algn="tl">
                    <a:srgbClr val="000000">
                      <a:alpha val="43137"/>
                    </a:srgbClr>
                  </a:outerShdw>
                </a:effectLst>
              </a:rPr>
              <a:t>2</a:t>
            </a:r>
          </a:p>
        </p:txBody>
      </p:sp>
      <p:sp>
        <p:nvSpPr>
          <p:cNvPr id="7" name="6 Cheurón"/>
          <p:cNvSpPr/>
          <p:nvPr/>
        </p:nvSpPr>
        <p:spPr>
          <a:xfrm>
            <a:off x="703002" y="1376824"/>
            <a:ext cx="8280000" cy="360000"/>
          </a:xfrm>
          <a:prstGeom prst="chevron">
            <a:avLst>
              <a:gd name="adj" fmla="val 64766"/>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500" b="1" dirty="0">
                <a:solidFill>
                  <a:schemeClr val="tx1"/>
                </a:solidFill>
                <a:effectLst>
                  <a:outerShdw blurRad="38100" dist="38100" dir="2700000" algn="tl">
                    <a:srgbClr val="000000">
                      <a:alpha val="43137"/>
                    </a:srgbClr>
                  </a:outerShdw>
                </a:effectLst>
              </a:rPr>
              <a:t>¿Cuáles son los resultados del Programa y cómo los mide?</a:t>
            </a:r>
          </a:p>
        </p:txBody>
      </p:sp>
      <p:sp>
        <p:nvSpPr>
          <p:cNvPr id="8" name="Marcador de número de diapositiva 7">
            <a:extLst>
              <a:ext uri="{FF2B5EF4-FFF2-40B4-BE49-F238E27FC236}">
                <a16:creationId xmlns:a16="http://schemas.microsoft.com/office/drawing/2014/main" xmlns="" id="{EE2955B6-E157-4109-88BC-E7C9EBA4689A}"/>
              </a:ext>
            </a:extLst>
          </p:cNvPr>
          <p:cNvSpPr>
            <a:spLocks noGrp="1"/>
          </p:cNvSpPr>
          <p:nvPr>
            <p:ph type="sldNum" sz="quarter" idx="4"/>
          </p:nvPr>
        </p:nvSpPr>
        <p:spPr/>
        <p:txBody>
          <a:bodyPr/>
          <a:lstStyle/>
          <a:p>
            <a:fld id="{34762513-7D76-44F4-A4EB-02F5BA9AE113}" type="slidenum">
              <a:rPr lang="es-MX" smtClean="0"/>
              <a:t>2</a:t>
            </a:fld>
            <a:endParaRPr lang="es-MX" dirty="0"/>
          </a:p>
        </p:txBody>
      </p:sp>
      <p:sp>
        <p:nvSpPr>
          <p:cNvPr id="17" name="1 Título">
            <a:extLst>
              <a:ext uri="{FF2B5EF4-FFF2-40B4-BE49-F238E27FC236}">
                <a16:creationId xmlns:a16="http://schemas.microsoft.com/office/drawing/2014/main" xmlns="" id="{8A267DBC-DD85-422F-8EE7-C1E349EF8272}"/>
              </a:ext>
            </a:extLst>
          </p:cNvPr>
          <p:cNvSpPr>
            <a:spLocks noGrp="1"/>
          </p:cNvSpPr>
          <p:nvPr>
            <p:ph type="title"/>
          </p:nvPr>
        </p:nvSpPr>
        <p:spPr>
          <a:xfrm>
            <a:off x="3851920" y="764704"/>
            <a:ext cx="4109135" cy="288033"/>
          </a:xfrm>
        </p:spPr>
        <p:txBody>
          <a:bodyPr/>
          <a:lstStyle/>
          <a:p>
            <a:r>
              <a:rPr lang="es-MX" dirty="0"/>
              <a:t>Fondo de Aportaciones para los Servicios de Salud (FASSA)</a:t>
            </a:r>
          </a:p>
        </p:txBody>
      </p:sp>
      <p:graphicFrame>
        <p:nvGraphicFramePr>
          <p:cNvPr id="14" name="Gráfico 13">
            <a:extLst>
              <a:ext uri="{FF2B5EF4-FFF2-40B4-BE49-F238E27FC236}">
                <a16:creationId xmlns:a16="http://schemas.microsoft.com/office/drawing/2014/main" xmlns="" id="{69B748A1-632C-4716-B0C4-2119F87514C4}"/>
              </a:ext>
            </a:extLst>
          </p:cNvPr>
          <p:cNvGraphicFramePr/>
          <p:nvPr>
            <p:extLst>
              <p:ext uri="{D42A27DB-BD31-4B8C-83A1-F6EECF244321}">
                <p14:modId xmlns:p14="http://schemas.microsoft.com/office/powerpoint/2010/main" val="3437144842"/>
              </p:ext>
            </p:extLst>
          </p:nvPr>
        </p:nvGraphicFramePr>
        <p:xfrm>
          <a:off x="1115616" y="4221088"/>
          <a:ext cx="3600399" cy="242245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Gráfico 17">
            <a:extLst>
              <a:ext uri="{FF2B5EF4-FFF2-40B4-BE49-F238E27FC236}">
                <a16:creationId xmlns:a16="http://schemas.microsoft.com/office/drawing/2014/main" xmlns="" id="{102D796E-E480-4A94-A5CE-45779FE3EAB2}"/>
              </a:ext>
            </a:extLst>
          </p:cNvPr>
          <p:cNvGraphicFramePr/>
          <p:nvPr>
            <p:extLst>
              <p:ext uri="{D42A27DB-BD31-4B8C-83A1-F6EECF244321}">
                <p14:modId xmlns:p14="http://schemas.microsoft.com/office/powerpoint/2010/main" val="1065157804"/>
              </p:ext>
            </p:extLst>
          </p:nvPr>
        </p:nvGraphicFramePr>
        <p:xfrm>
          <a:off x="5148064" y="4333641"/>
          <a:ext cx="2949989" cy="252435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99282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extLst>
              <p:ext uri="{D42A27DB-BD31-4B8C-83A1-F6EECF244321}">
                <p14:modId xmlns:p14="http://schemas.microsoft.com/office/powerpoint/2010/main" val="246885893"/>
              </p:ext>
            </p:extLst>
          </p:nvPr>
        </p:nvGraphicFramePr>
        <p:xfrm>
          <a:off x="755576" y="1790290"/>
          <a:ext cx="8246024" cy="4319379"/>
        </p:xfrm>
        <a:graphic>
          <a:graphicData uri="http://schemas.openxmlformats.org/drawingml/2006/table">
            <a:tbl>
              <a:tblPr firstRow="1" bandRow="1">
                <a:effectLst/>
                <a:tableStyleId>{5C22544A-7EE6-4342-B048-85BDC9FD1C3A}</a:tableStyleId>
              </a:tblPr>
              <a:tblGrid>
                <a:gridCol w="1872208">
                  <a:extLst>
                    <a:ext uri="{9D8B030D-6E8A-4147-A177-3AD203B41FA5}">
                      <a16:colId xmlns:a16="http://schemas.microsoft.com/office/drawing/2014/main" xmlns="" val="20000"/>
                    </a:ext>
                  </a:extLst>
                </a:gridCol>
                <a:gridCol w="757192"/>
                <a:gridCol w="2736304">
                  <a:extLst>
                    <a:ext uri="{9D8B030D-6E8A-4147-A177-3AD203B41FA5}">
                      <a16:colId xmlns:a16="http://schemas.microsoft.com/office/drawing/2014/main" xmlns="" val="20002"/>
                    </a:ext>
                  </a:extLst>
                </a:gridCol>
                <a:gridCol w="2880320">
                  <a:extLst>
                    <a:ext uri="{9D8B030D-6E8A-4147-A177-3AD203B41FA5}">
                      <a16:colId xmlns:a16="http://schemas.microsoft.com/office/drawing/2014/main" xmlns="" val="1771363946"/>
                    </a:ext>
                  </a:extLst>
                </a:gridCol>
              </a:tblGrid>
              <a:tr h="846622">
                <a:tc gridSpan="4">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MX" sz="1000" b="0" baseline="0" dirty="0">
                          <a:solidFill>
                            <a:schemeClr val="tx1"/>
                          </a:solidFill>
                          <a:latin typeface="Montserrat Light" pitchFamily="50" charset="0"/>
                        </a:rPr>
                        <a:t>El FASSA ha creado estrategias para lograr a través de los años un mayor número de beneficiarios dentro de la población sinaloense que no cuente con derechohabiencia, ya que se cuenta con diferentes programas para así poder abarcar la atención de diferentes tipos de situaciones a las cuales se podría enfrentar la ciudadanía en términos de salud pública, sin importar sexo, edad, raza, etnia, ni discapacidad, por lo que a través de acciones bien implementadas se ha logrado atender a </a:t>
                      </a:r>
                      <a:r>
                        <a:rPr lang="es-MX" sz="1000" b="1" baseline="0" dirty="0">
                          <a:solidFill>
                            <a:schemeClr val="tx1"/>
                          </a:solidFill>
                          <a:latin typeface="Montserrat Light" pitchFamily="50" charset="0"/>
                        </a:rPr>
                        <a:t>1,403,344</a:t>
                      </a:r>
                      <a:r>
                        <a:rPr lang="es-MX" sz="1000" b="0" baseline="0" dirty="0">
                          <a:solidFill>
                            <a:schemeClr val="tx1"/>
                          </a:solidFill>
                          <a:latin typeface="Montserrat Light" pitchFamily="50" charset="0"/>
                        </a:rPr>
                        <a:t> personas, distribuidas en los 18 municipios del Estado de Sinaloa.</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97000"/>
                      </a:schemeClr>
                    </a:solidFill>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xmlns="" val="10000"/>
                  </a:ext>
                </a:extLst>
              </a:tr>
              <a:tr h="281214">
                <a:tc gridSpan="2">
                  <a:txBody>
                    <a:bodyPr/>
                    <a:lstStyle/>
                    <a:p>
                      <a:pPr algn="ctr"/>
                      <a:r>
                        <a:rPr lang="es-MX" sz="1000" b="1" baseline="0" dirty="0">
                          <a:solidFill>
                            <a:schemeClr val="bg1"/>
                          </a:solidFill>
                          <a:effectLst>
                            <a:outerShdw blurRad="38100" dist="38100" dir="2700000" algn="tl">
                              <a:srgbClr val="000000">
                                <a:alpha val="43137"/>
                              </a:srgbClr>
                            </a:outerShdw>
                          </a:effectLst>
                          <a:latin typeface="Montserrat Light" pitchFamily="50" charset="0"/>
                        </a:rPr>
                        <a:t>Cobertura</a:t>
                      </a:r>
                    </a:p>
                  </a:txBody>
                  <a:tcPr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2E32"/>
                    </a:solidFill>
                  </a:tcPr>
                </a:tc>
                <a:tc hMerge="1">
                  <a:txBody>
                    <a:bodyPr/>
                    <a:lstStyle/>
                    <a:p>
                      <a:endParaRPr lang="es-MX"/>
                    </a:p>
                  </a:txBody>
                  <a:tcPr/>
                </a:tc>
                <a:tc>
                  <a:txBody>
                    <a:bodyPr/>
                    <a:lstStyle/>
                    <a:p>
                      <a:pPr algn="ctr"/>
                      <a:r>
                        <a:rPr lang="es-MX" sz="1000" b="1" dirty="0">
                          <a:solidFill>
                            <a:schemeClr val="bg1"/>
                          </a:solidFill>
                          <a:effectLst>
                            <a:outerShdw blurRad="38100" dist="38100" dir="2700000" algn="tl">
                              <a:srgbClr val="000000">
                                <a:alpha val="43137"/>
                              </a:srgbClr>
                            </a:outerShdw>
                          </a:effectLst>
                          <a:latin typeface="Montserrat Light" pitchFamily="50" charset="0"/>
                        </a:rPr>
                        <a:t>Indicador de la Cobertura</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2E32"/>
                    </a:solidFill>
                  </a:tcPr>
                </a:tc>
                <a:tc>
                  <a:txBody>
                    <a:bodyPr/>
                    <a:lstStyle/>
                    <a:p>
                      <a:pPr algn="ctr"/>
                      <a:r>
                        <a:rPr lang="es-MX" sz="1000" b="1" dirty="0">
                          <a:solidFill>
                            <a:schemeClr val="bg1"/>
                          </a:solidFill>
                          <a:effectLst>
                            <a:outerShdw blurRad="38100" dist="38100" dir="2700000" algn="tl">
                              <a:srgbClr val="000000">
                                <a:alpha val="43137"/>
                              </a:srgbClr>
                            </a:outerShdw>
                          </a:effectLst>
                          <a:latin typeface="Montserrat Light" pitchFamily="50" charset="0"/>
                        </a:rPr>
                        <a:t>Evolución</a:t>
                      </a:r>
                      <a:r>
                        <a:rPr lang="es-MX" sz="1000" b="1" baseline="0" dirty="0">
                          <a:solidFill>
                            <a:schemeClr val="bg1"/>
                          </a:solidFill>
                          <a:effectLst>
                            <a:outerShdw blurRad="38100" dist="38100" dir="2700000" algn="tl">
                              <a:srgbClr val="000000">
                                <a:alpha val="43137"/>
                              </a:srgbClr>
                            </a:outerShdw>
                          </a:effectLst>
                          <a:latin typeface="Montserrat Light" pitchFamily="50" charset="0"/>
                        </a:rPr>
                        <a:t> de la Cobertura</a:t>
                      </a:r>
                      <a:endParaRPr lang="es-MX" sz="1000" b="1" dirty="0">
                        <a:solidFill>
                          <a:schemeClr val="bg1"/>
                        </a:solidFill>
                        <a:effectLst>
                          <a:outerShdw blurRad="38100" dist="38100" dir="2700000" algn="tl">
                            <a:srgbClr val="000000">
                              <a:alpha val="43137"/>
                            </a:srgbClr>
                          </a:outerShdw>
                        </a:effectLst>
                        <a:latin typeface="Montserrat Light" pitchFamily="50" charset="0"/>
                      </a:endParaRPr>
                    </a:p>
                  </a:txBody>
                  <a:tcPr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2E32"/>
                    </a:solidFill>
                  </a:tcPr>
                </a:tc>
                <a:extLst>
                  <a:ext uri="{0D108BD9-81ED-4DB2-BD59-A6C34878D82A}">
                    <a16:rowId xmlns:a16="http://schemas.microsoft.com/office/drawing/2014/main" xmlns="" val="10002"/>
                  </a:ext>
                </a:extLst>
              </a:tr>
              <a:tr h="375402">
                <a:tc>
                  <a:txBody>
                    <a:bodyPr/>
                    <a:lstStyle/>
                    <a:p>
                      <a:pPr algn="l"/>
                      <a:r>
                        <a:rPr lang="es-MX" sz="1000" b="0" dirty="0" smtClean="0">
                          <a:solidFill>
                            <a:srgbClr val="3D2E32"/>
                          </a:solidFill>
                          <a:latin typeface="Montserrat Light" pitchFamily="50" charset="0"/>
                        </a:rPr>
                        <a:t>Municipios</a:t>
                      </a:r>
                      <a:endParaRPr lang="es-MX" sz="1000" b="0" dirty="0">
                        <a:solidFill>
                          <a:srgbClr val="3D2E32"/>
                        </a:solidFill>
                        <a:latin typeface="Montserrat Light" pitchFamily="50" charset="0"/>
                      </a:endParaRPr>
                    </a:p>
                  </a:txBody>
                  <a:tcPr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97000"/>
                      </a:schemeClr>
                    </a:solidFill>
                  </a:tcPr>
                </a:tc>
                <a:tc>
                  <a:txBody>
                    <a:bodyPr/>
                    <a:lstStyle/>
                    <a:p>
                      <a:pPr algn="ctr"/>
                      <a:r>
                        <a:rPr lang="es-MX" sz="1000" b="0" dirty="0" smtClean="0">
                          <a:solidFill>
                            <a:srgbClr val="3D2E32"/>
                          </a:solidFill>
                          <a:latin typeface="Montserrat Light" pitchFamily="50" charset="0"/>
                        </a:rPr>
                        <a:t>18</a:t>
                      </a:r>
                      <a:endParaRPr lang="es-MX" sz="1000" b="0" dirty="0">
                        <a:solidFill>
                          <a:srgbClr val="3D2E32"/>
                        </a:solidFill>
                        <a:latin typeface="Montserrat Light" pitchFamily="50"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97000"/>
                      </a:schemeClr>
                    </a:solidFill>
                  </a:tcPr>
                </a:tc>
                <a:tc rowSpan="8">
                  <a:txBody>
                    <a:bodyPr/>
                    <a:lstStyle/>
                    <a:p>
                      <a:pPr algn="ctr"/>
                      <a:endParaRPr lang="es-MX" sz="1000" b="1" dirty="0">
                        <a:solidFill>
                          <a:srgbClr val="3D2E32"/>
                        </a:solidFill>
                        <a:latin typeface="Montserrat Light" pitchFamily="50"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97000"/>
                      </a:schemeClr>
                    </a:solidFill>
                  </a:tcPr>
                </a:tc>
                <a:tc rowSpan="8">
                  <a:txBody>
                    <a:bodyPr/>
                    <a:lstStyle/>
                    <a:p>
                      <a:pPr algn="ctr"/>
                      <a:endParaRPr lang="es-MX" sz="1000" b="1" dirty="0">
                        <a:solidFill>
                          <a:srgbClr val="3D2E32"/>
                        </a:solidFill>
                        <a:latin typeface="Montserrat Light" pitchFamily="50" charset="0"/>
                      </a:endParaRPr>
                    </a:p>
                  </a:txBody>
                  <a:tcPr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97000"/>
                      </a:schemeClr>
                    </a:solidFill>
                  </a:tcPr>
                </a:tc>
                <a:extLst>
                  <a:ext uri="{0D108BD9-81ED-4DB2-BD59-A6C34878D82A}">
                    <a16:rowId xmlns:a16="http://schemas.microsoft.com/office/drawing/2014/main" xmlns="" val="10003"/>
                  </a:ext>
                </a:extLst>
              </a:tr>
              <a:tr h="272670">
                <a:tc gridSpan="2">
                  <a:txBody>
                    <a:bodyPr/>
                    <a:lstStyle/>
                    <a:p>
                      <a:pPr algn="ctr"/>
                      <a:r>
                        <a:rPr lang="es-MX" sz="1000" b="1" dirty="0">
                          <a:solidFill>
                            <a:schemeClr val="bg1"/>
                          </a:solidFill>
                          <a:effectLst>
                            <a:outerShdw blurRad="38100" dist="38100" dir="2700000" algn="tl">
                              <a:srgbClr val="000000">
                                <a:alpha val="43137"/>
                              </a:srgbClr>
                            </a:outerShdw>
                          </a:effectLst>
                          <a:latin typeface="Montserrat Light" pitchFamily="50" charset="0"/>
                        </a:rPr>
                        <a:t>Cuantificación</a:t>
                      </a:r>
                      <a:r>
                        <a:rPr lang="es-MX" sz="1000" b="1" baseline="0" dirty="0">
                          <a:solidFill>
                            <a:schemeClr val="bg1"/>
                          </a:solidFill>
                          <a:effectLst>
                            <a:outerShdw blurRad="38100" dist="38100" dir="2700000" algn="tl">
                              <a:srgbClr val="000000">
                                <a:alpha val="43137"/>
                              </a:srgbClr>
                            </a:outerShdw>
                          </a:effectLst>
                          <a:latin typeface="Montserrat Light" pitchFamily="50" charset="0"/>
                        </a:rPr>
                        <a:t> de Poblaciones</a:t>
                      </a:r>
                      <a:endParaRPr lang="es-MX" sz="1000" b="1" dirty="0">
                        <a:solidFill>
                          <a:schemeClr val="bg1"/>
                        </a:solidFill>
                        <a:effectLst>
                          <a:outerShdw blurRad="38100" dist="38100" dir="2700000" algn="tl">
                            <a:srgbClr val="000000">
                              <a:alpha val="43137"/>
                            </a:srgbClr>
                          </a:outerShdw>
                        </a:effectLst>
                        <a:latin typeface="Montserrat Light" pitchFamily="50" charset="0"/>
                      </a:endParaRPr>
                    </a:p>
                  </a:txBody>
                  <a:tcPr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2E32"/>
                    </a:solidFill>
                  </a:tcPr>
                </a:tc>
                <a:tc hMerge="1">
                  <a:txBody>
                    <a:bodyPr/>
                    <a:lstStyle/>
                    <a:p>
                      <a:endParaRPr lang="es-MX"/>
                    </a:p>
                  </a:txBody>
                  <a:tcPr/>
                </a:tc>
                <a:tc vMerge="1">
                  <a:txBody>
                    <a:bodyPr/>
                    <a:lstStyle/>
                    <a:p>
                      <a:endParaRPr lang="es-MX"/>
                    </a:p>
                  </a:txBody>
                  <a:tcPr>
                    <a:lnL w="28575" cap="flat" cmpd="sng" algn="ctr">
                      <a:solidFill>
                        <a:schemeClr val="bg1"/>
                      </a:solidFill>
                      <a:prstDash val="solid"/>
                      <a:round/>
                      <a:headEnd type="none" w="med" len="med"/>
                      <a:tailEnd type="none" w="med" len="med"/>
                    </a:lnL>
                    <a:lnT w="12700" cmpd="sng">
                      <a:noFill/>
                    </a:lnT>
                  </a:tcPr>
                </a:tc>
                <a:tc vMerge="1">
                  <a:txBody>
                    <a:bodyPr/>
                    <a:lstStyle/>
                    <a:p>
                      <a:endParaRPr lang="es-MX"/>
                    </a:p>
                  </a:txBody>
                  <a:tcPr/>
                </a:tc>
                <a:extLst>
                  <a:ext uri="{0D108BD9-81ED-4DB2-BD59-A6C34878D82A}">
                    <a16:rowId xmlns:a16="http://schemas.microsoft.com/office/drawing/2014/main" xmlns="" val="10007"/>
                  </a:ext>
                </a:extLst>
              </a:tr>
              <a:tr h="445034">
                <a:tc gridSpan="2">
                  <a:txBody>
                    <a:bodyPr/>
                    <a:lstStyle/>
                    <a:p>
                      <a:pPr algn="ctr"/>
                      <a:r>
                        <a:rPr lang="es-MX" sz="1000" b="0" dirty="0">
                          <a:solidFill>
                            <a:srgbClr val="3D2E32"/>
                          </a:solidFill>
                          <a:latin typeface="Montserrat Light" pitchFamily="50" charset="0"/>
                        </a:rPr>
                        <a:t>Unidad de Medida </a:t>
                      </a:r>
                    </a:p>
                    <a:p>
                      <a:pPr algn="ctr"/>
                      <a:r>
                        <a:rPr lang="es-MX" sz="1000" b="0" dirty="0" smtClean="0">
                          <a:solidFill>
                            <a:srgbClr val="3D2E32"/>
                          </a:solidFill>
                          <a:latin typeface="Montserrat Light" pitchFamily="50" charset="0"/>
                        </a:rPr>
                        <a:t>PA</a:t>
                      </a:r>
                      <a:endParaRPr lang="es-MX" sz="1000" b="0" dirty="0">
                        <a:solidFill>
                          <a:srgbClr val="3D2E32"/>
                        </a:solidFill>
                        <a:latin typeface="Montserrat Light" pitchFamily="50" charset="0"/>
                      </a:endParaRPr>
                    </a:p>
                  </a:txBody>
                  <a:tcPr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97000"/>
                      </a:schemeClr>
                    </a:solidFill>
                  </a:tcPr>
                </a:tc>
                <a:tc hMerge="1">
                  <a:txBody>
                    <a:bodyPr/>
                    <a:lstStyle/>
                    <a:p>
                      <a:endParaRPr lang="es-MX"/>
                    </a:p>
                  </a:txBody>
                  <a:tcPr/>
                </a:tc>
                <a:tc vMerge="1">
                  <a:txBody>
                    <a:bodyPr/>
                    <a:lstStyle/>
                    <a:p>
                      <a:endParaRPr lang="es-MX"/>
                    </a:p>
                  </a:txBody>
                  <a:tcPr/>
                </a:tc>
                <a:tc vMerge="1">
                  <a:txBody>
                    <a:bodyPr/>
                    <a:lstStyle/>
                    <a:p>
                      <a:endParaRPr lang="es-MX"/>
                    </a:p>
                  </a:txBody>
                  <a:tcPr/>
                </a:tc>
                <a:extLst>
                  <a:ext uri="{0D108BD9-81ED-4DB2-BD59-A6C34878D82A}">
                    <a16:rowId xmlns:a16="http://schemas.microsoft.com/office/drawing/2014/main" xmlns="" val="10008"/>
                  </a:ext>
                </a:extLst>
              </a:tr>
              <a:tr h="273867">
                <a:tc gridSpan="2">
                  <a:txBody>
                    <a:bodyPr/>
                    <a:lstStyle/>
                    <a:p>
                      <a:pPr algn="ctr"/>
                      <a:r>
                        <a:rPr lang="es-MX" sz="1000" b="1" i="0" dirty="0">
                          <a:solidFill>
                            <a:srgbClr val="3D2E32"/>
                          </a:solidFill>
                          <a:effectLst>
                            <a:outerShdw blurRad="38100" dist="38100" dir="2700000" algn="tl">
                              <a:srgbClr val="000000">
                                <a:alpha val="43137"/>
                              </a:srgbClr>
                            </a:outerShdw>
                          </a:effectLst>
                          <a:latin typeface="Montserrat Light" pitchFamily="50" charset="0"/>
                        </a:rPr>
                        <a:t>Valor año </a:t>
                      </a:r>
                      <a:r>
                        <a:rPr lang="es-MX" sz="1000" b="1" i="0" baseline="0" dirty="0">
                          <a:solidFill>
                            <a:srgbClr val="3D2E32"/>
                          </a:solidFill>
                          <a:effectLst>
                            <a:outerShdw blurRad="38100" dist="38100" dir="2700000" algn="tl">
                              <a:srgbClr val="000000">
                                <a:alpha val="43137"/>
                              </a:srgbClr>
                            </a:outerShdw>
                          </a:effectLst>
                          <a:latin typeface="Montserrat Light" pitchFamily="50" charset="0"/>
                        </a:rPr>
                        <a:t>(</a:t>
                      </a:r>
                      <a:r>
                        <a:rPr lang="es-MX" sz="1000" b="1" i="1" baseline="0" dirty="0">
                          <a:solidFill>
                            <a:srgbClr val="3D2E32"/>
                          </a:solidFill>
                          <a:effectLst>
                            <a:outerShdw blurRad="38100" dist="38100" dir="2700000" algn="tl">
                              <a:srgbClr val="000000">
                                <a:alpha val="43137"/>
                              </a:srgbClr>
                            </a:outerShdw>
                          </a:effectLst>
                          <a:latin typeface="Montserrat Light" pitchFamily="50" charset="0"/>
                        </a:rPr>
                        <a:t>2020)</a:t>
                      </a:r>
                      <a:endParaRPr lang="es-MX" sz="1000" b="1" i="0" dirty="0">
                        <a:solidFill>
                          <a:srgbClr val="3D2E32"/>
                        </a:solidFill>
                        <a:effectLst>
                          <a:outerShdw blurRad="38100" dist="38100" dir="2700000" algn="tl">
                            <a:srgbClr val="000000">
                              <a:alpha val="43137"/>
                            </a:srgbClr>
                          </a:outerShdw>
                        </a:effectLst>
                        <a:latin typeface="Montserrat Light" pitchFamily="50" charset="0"/>
                      </a:endParaRPr>
                    </a:p>
                  </a:txBody>
                  <a:tcPr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97000"/>
                      </a:schemeClr>
                    </a:solidFill>
                  </a:tcPr>
                </a:tc>
                <a:tc hMerge="1">
                  <a:txBody>
                    <a:bodyPr/>
                    <a:lstStyle/>
                    <a:p>
                      <a:endParaRPr lang="es-MX"/>
                    </a:p>
                  </a:txBody>
                  <a:tcPr/>
                </a:tc>
                <a:tc vMerge="1">
                  <a:txBody>
                    <a:bodyPr/>
                    <a:lstStyle/>
                    <a:p>
                      <a:endParaRPr lang="es-MX"/>
                    </a:p>
                  </a:txBody>
                  <a:tcPr/>
                </a:tc>
                <a:tc vMerge="1">
                  <a:txBody>
                    <a:bodyPr/>
                    <a:lstStyle/>
                    <a:p>
                      <a:endParaRPr lang="es-MX"/>
                    </a:p>
                  </a:txBody>
                  <a:tcPr/>
                </a:tc>
                <a:extLst>
                  <a:ext uri="{0D108BD9-81ED-4DB2-BD59-A6C34878D82A}">
                    <a16:rowId xmlns:a16="http://schemas.microsoft.com/office/drawing/2014/main" xmlns="" val="10009"/>
                  </a:ext>
                </a:extLst>
              </a:tr>
              <a:tr h="505235">
                <a:tc>
                  <a:txBody>
                    <a:bodyPr/>
                    <a:lstStyle/>
                    <a:p>
                      <a:pPr algn="l"/>
                      <a:r>
                        <a:rPr lang="es-MX" sz="1000" b="0" dirty="0">
                          <a:solidFill>
                            <a:srgbClr val="3D2E32"/>
                          </a:solidFill>
                          <a:latin typeface="Montserrat Light" pitchFamily="50" charset="0"/>
                        </a:rPr>
                        <a:t>Población</a:t>
                      </a:r>
                      <a:r>
                        <a:rPr lang="es-MX" sz="1000" b="0" baseline="0" dirty="0">
                          <a:solidFill>
                            <a:srgbClr val="3D2E32"/>
                          </a:solidFill>
                          <a:latin typeface="Montserrat Light" pitchFamily="50" charset="0"/>
                        </a:rPr>
                        <a:t> Potencial (</a:t>
                      </a:r>
                      <a:r>
                        <a:rPr lang="es-MX" sz="1000" b="0" i="1" baseline="0" dirty="0">
                          <a:solidFill>
                            <a:srgbClr val="3D2E32"/>
                          </a:solidFill>
                          <a:latin typeface="Montserrat Light" pitchFamily="50" charset="0"/>
                        </a:rPr>
                        <a:t>PP</a:t>
                      </a:r>
                      <a:r>
                        <a:rPr lang="es-MX" sz="1000" b="0" baseline="0" dirty="0" smtClean="0">
                          <a:solidFill>
                            <a:srgbClr val="3D2E32"/>
                          </a:solidFill>
                          <a:latin typeface="Montserrat Light" pitchFamily="50" charset="0"/>
                        </a:rPr>
                        <a:t>)</a:t>
                      </a:r>
                      <a:endParaRPr lang="es-MX" sz="1000" b="1" dirty="0">
                        <a:solidFill>
                          <a:srgbClr val="3D2E32"/>
                        </a:solidFill>
                        <a:latin typeface="Montserrat Light" pitchFamily="50" charset="0"/>
                      </a:endParaRPr>
                    </a:p>
                  </a:txBody>
                  <a:tcPr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97000"/>
                      </a:schemeClr>
                    </a:solidFill>
                  </a:tcPr>
                </a:tc>
                <a:tc>
                  <a:txBody>
                    <a:bodyPr/>
                    <a:lstStyle/>
                    <a:p>
                      <a:pPr algn="ctr"/>
                      <a:r>
                        <a:rPr lang="es-MX" sz="1000" b="1" dirty="0" smtClean="0">
                          <a:latin typeface="Montserrat Light" pitchFamily="50" charset="0"/>
                        </a:rPr>
                        <a:t>3,156,674</a:t>
                      </a:r>
                      <a:endParaRPr lang="es-MX" sz="1000" b="1" dirty="0">
                        <a:latin typeface="Montserrat Light" pitchFamily="50"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97000"/>
                      </a:schemeClr>
                    </a:solidFill>
                  </a:tcPr>
                </a:tc>
                <a:tc vMerge="1">
                  <a:txBody>
                    <a:bodyPr/>
                    <a:lstStyle/>
                    <a:p>
                      <a:endParaRPr lang="es-MX"/>
                    </a:p>
                  </a:txBody>
                  <a:tcPr/>
                </a:tc>
                <a:tc vMerge="1">
                  <a:txBody>
                    <a:bodyPr/>
                    <a:lstStyle/>
                    <a:p>
                      <a:endParaRPr lang="es-MX"/>
                    </a:p>
                  </a:txBody>
                  <a:tcPr/>
                </a:tc>
                <a:extLst>
                  <a:ext uri="{0D108BD9-81ED-4DB2-BD59-A6C34878D82A}">
                    <a16:rowId xmlns:a16="http://schemas.microsoft.com/office/drawing/2014/main" xmlns="" val="10010"/>
                  </a:ext>
                </a:extLst>
              </a:tr>
              <a:tr h="323501">
                <a:tc>
                  <a:txBody>
                    <a:bodyPr/>
                    <a:lstStyle/>
                    <a:p>
                      <a:pPr algn="l"/>
                      <a:r>
                        <a:rPr lang="es-MX" sz="1000" b="0" dirty="0">
                          <a:solidFill>
                            <a:srgbClr val="3D2E32"/>
                          </a:solidFill>
                          <a:latin typeface="Montserrat Light" pitchFamily="50" charset="0"/>
                        </a:rPr>
                        <a:t>Población Objetivo (</a:t>
                      </a:r>
                      <a:r>
                        <a:rPr lang="es-MX" sz="1000" b="0" i="1" dirty="0">
                          <a:solidFill>
                            <a:srgbClr val="3D2E32"/>
                          </a:solidFill>
                          <a:latin typeface="Montserrat Light" pitchFamily="50" charset="0"/>
                        </a:rPr>
                        <a:t>PO</a:t>
                      </a:r>
                      <a:r>
                        <a:rPr lang="es-MX" sz="1000" b="0" i="0" dirty="0" smtClean="0">
                          <a:solidFill>
                            <a:srgbClr val="3D2E32"/>
                          </a:solidFill>
                          <a:latin typeface="Montserrat Light" pitchFamily="50" charset="0"/>
                        </a:rPr>
                        <a:t>)</a:t>
                      </a:r>
                      <a:endParaRPr lang="es-MX" sz="1000" b="1" dirty="0">
                        <a:solidFill>
                          <a:srgbClr val="3D2E32"/>
                        </a:solidFill>
                        <a:latin typeface="Montserrat Light" pitchFamily="50" charset="0"/>
                      </a:endParaRPr>
                    </a:p>
                  </a:txBody>
                  <a:tcPr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97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000" b="1" i="0" dirty="0" smtClean="0">
                          <a:solidFill>
                            <a:srgbClr val="3D2E32"/>
                          </a:solidFill>
                          <a:latin typeface="Montserrat Light" pitchFamily="50" charset="0"/>
                        </a:rPr>
                        <a:t>1,402,353</a:t>
                      </a:r>
                      <a:endParaRPr lang="es-MX" sz="1000" b="1" dirty="0" smtClean="0">
                        <a:solidFill>
                          <a:srgbClr val="3D2E32"/>
                        </a:solidFill>
                        <a:latin typeface="Montserrat Light" pitchFamily="50"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97000"/>
                      </a:schemeClr>
                    </a:solidFill>
                  </a:tcPr>
                </a:tc>
                <a:tc vMerge="1">
                  <a:txBody>
                    <a:bodyPr/>
                    <a:lstStyle/>
                    <a:p>
                      <a:endParaRPr lang="es-MX"/>
                    </a:p>
                  </a:txBody>
                  <a:tcPr/>
                </a:tc>
                <a:tc vMerge="1">
                  <a:txBody>
                    <a:bodyPr/>
                    <a:lstStyle/>
                    <a:p>
                      <a:endParaRPr lang="es-MX"/>
                    </a:p>
                  </a:txBody>
                  <a:tcPr/>
                </a:tc>
                <a:extLst>
                  <a:ext uri="{0D108BD9-81ED-4DB2-BD59-A6C34878D82A}">
                    <a16:rowId xmlns:a16="http://schemas.microsoft.com/office/drawing/2014/main" xmlns="" val="10011"/>
                  </a:ext>
                </a:extLst>
              </a:tr>
              <a:tr h="323501">
                <a:tc>
                  <a:txBody>
                    <a:bodyPr/>
                    <a:lstStyle/>
                    <a:p>
                      <a:pPr algn="l"/>
                      <a:r>
                        <a:rPr lang="es-MX" sz="1000" b="0" dirty="0">
                          <a:solidFill>
                            <a:srgbClr val="3D2E32"/>
                          </a:solidFill>
                          <a:latin typeface="Montserrat Light" pitchFamily="50" charset="0"/>
                        </a:rPr>
                        <a:t>Población Atendida (</a:t>
                      </a:r>
                      <a:r>
                        <a:rPr lang="es-MX" sz="1000" b="0" i="1" dirty="0">
                          <a:solidFill>
                            <a:srgbClr val="3D2E32"/>
                          </a:solidFill>
                          <a:latin typeface="Montserrat Light" pitchFamily="50" charset="0"/>
                        </a:rPr>
                        <a:t>PA</a:t>
                      </a:r>
                      <a:r>
                        <a:rPr lang="es-MX" sz="1000" b="0" dirty="0" smtClean="0">
                          <a:solidFill>
                            <a:srgbClr val="3D2E32"/>
                          </a:solidFill>
                          <a:latin typeface="Montserrat Light" pitchFamily="50" charset="0"/>
                        </a:rPr>
                        <a:t>)</a:t>
                      </a:r>
                      <a:endParaRPr lang="es-MX" sz="1000" b="1" dirty="0">
                        <a:solidFill>
                          <a:srgbClr val="3D2E32"/>
                        </a:solidFill>
                        <a:latin typeface="Montserrat Light" pitchFamily="50" charset="0"/>
                      </a:endParaRPr>
                    </a:p>
                  </a:txBody>
                  <a:tcPr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97000"/>
                      </a:schemeClr>
                    </a:solidFill>
                  </a:tcPr>
                </a:tc>
                <a:tc>
                  <a:txBody>
                    <a:bodyPr/>
                    <a:lstStyle/>
                    <a:p>
                      <a:r>
                        <a:rPr lang="es-MX" sz="1000" b="1" dirty="0" smtClean="0">
                          <a:solidFill>
                            <a:srgbClr val="3D2E32"/>
                          </a:solidFill>
                          <a:latin typeface="Montserrat Light" pitchFamily="50" charset="0"/>
                        </a:rPr>
                        <a:t>1,403,344</a:t>
                      </a:r>
                      <a:endParaRPr lang="es-MX" sz="100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97000"/>
                      </a:schemeClr>
                    </a:solidFill>
                  </a:tcPr>
                </a:tc>
                <a:tc vMerge="1">
                  <a:txBody>
                    <a:bodyPr/>
                    <a:lstStyle/>
                    <a:p>
                      <a:endParaRPr lang="es-MX"/>
                    </a:p>
                  </a:txBody>
                  <a:tcPr/>
                </a:tc>
                <a:tc vMerge="1">
                  <a:txBody>
                    <a:bodyPr/>
                    <a:lstStyle/>
                    <a:p>
                      <a:endParaRPr lang="es-MX"/>
                    </a:p>
                  </a:txBody>
                  <a:tcPr/>
                </a:tc>
                <a:extLst>
                  <a:ext uri="{0D108BD9-81ED-4DB2-BD59-A6C34878D82A}">
                    <a16:rowId xmlns:a16="http://schemas.microsoft.com/office/drawing/2014/main" xmlns="" val="10012"/>
                  </a:ext>
                </a:extLst>
              </a:tr>
              <a:tr h="665515">
                <a:tc>
                  <a:txBody>
                    <a:bodyPr/>
                    <a:lstStyle/>
                    <a:p>
                      <a:pPr algn="l"/>
                      <a:r>
                        <a:rPr lang="es-MX" sz="1000" b="0" dirty="0">
                          <a:solidFill>
                            <a:srgbClr val="3D2E32"/>
                          </a:solidFill>
                          <a:latin typeface="Montserrat Light" pitchFamily="50" charset="0"/>
                        </a:rPr>
                        <a:t>Población Atendida /              </a:t>
                      </a:r>
                      <a:r>
                        <a:rPr lang="es-MX" sz="1000" b="0" dirty="0" smtClean="0">
                          <a:solidFill>
                            <a:srgbClr val="3D2E32"/>
                          </a:solidFill>
                          <a:latin typeface="Montserrat Light" pitchFamily="50" charset="0"/>
                        </a:rPr>
                        <a:t>Población </a:t>
                      </a:r>
                      <a:r>
                        <a:rPr lang="es-MX" sz="1000" b="0" dirty="0">
                          <a:solidFill>
                            <a:srgbClr val="3D2E32"/>
                          </a:solidFill>
                          <a:latin typeface="Montserrat Light" pitchFamily="50" charset="0"/>
                        </a:rPr>
                        <a:t>Objetivo</a:t>
                      </a:r>
                    </a:p>
                  </a:txBody>
                  <a:tcPr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97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000" b="1" dirty="0" smtClean="0">
                          <a:solidFill>
                            <a:srgbClr val="3D2E32"/>
                          </a:solidFill>
                          <a:latin typeface="Montserrat Light" pitchFamily="50" charset="0"/>
                        </a:rPr>
                        <a:t>1.0%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97000"/>
                      </a:schemeClr>
                    </a:solidFill>
                  </a:tcPr>
                </a:tc>
                <a:tc vMerge="1">
                  <a:txBody>
                    <a:bodyPr/>
                    <a:lstStyle/>
                    <a:p>
                      <a:endParaRPr lang="es-MX"/>
                    </a:p>
                  </a:txBody>
                  <a:tcPr/>
                </a:tc>
                <a:tc vMerge="1">
                  <a:txBody>
                    <a:bodyPr/>
                    <a:lstStyle/>
                    <a:p>
                      <a:endParaRPr lang="es-MX"/>
                    </a:p>
                  </a:txBody>
                  <a:tcPr/>
                </a:tc>
                <a:extLst>
                  <a:ext uri="{0D108BD9-81ED-4DB2-BD59-A6C34878D82A}">
                    <a16:rowId xmlns:a16="http://schemas.microsoft.com/office/drawing/2014/main" xmlns="" val="10013"/>
                  </a:ext>
                </a:extLst>
              </a:tr>
            </a:tbl>
          </a:graphicData>
        </a:graphic>
      </p:graphicFrame>
      <p:sp>
        <p:nvSpPr>
          <p:cNvPr id="4" name="3 Pentágono"/>
          <p:cNvSpPr/>
          <p:nvPr/>
        </p:nvSpPr>
        <p:spPr>
          <a:xfrm rot="5400000">
            <a:off x="-1116504" y="2871120"/>
            <a:ext cx="2880000" cy="396000"/>
          </a:xfrm>
          <a:prstGeom prst="homePlate">
            <a:avLst/>
          </a:prstGeom>
          <a:blipFill>
            <a:blip r:embed="rId2"/>
            <a:stretch>
              <a:fillRect/>
            </a:stretch>
          </a:blipFill>
          <a:ln>
            <a:solidFill>
              <a:srgbClr val="3D2E32"/>
            </a:solidFill>
          </a:ln>
          <a:effectLst/>
          <a:scene3d>
            <a:camera prst="orthographicFront">
              <a:rot lat="0" lon="0" rev="0"/>
            </a:camera>
            <a:lightRig rig="contrasting" dir="t">
              <a:rot lat="0" lon="0" rev="7800000"/>
            </a:lightRig>
          </a:scene3d>
          <a:sp3d>
            <a:bevelT w="139700" h="139700"/>
          </a:sp3d>
        </p:spPr>
        <p:style>
          <a:lnRef idx="1">
            <a:schemeClr val="dk1"/>
          </a:lnRef>
          <a:fillRef idx="2">
            <a:schemeClr val="dk1"/>
          </a:fillRef>
          <a:effectRef idx="1">
            <a:schemeClr val="dk1"/>
          </a:effectRef>
          <a:fontRef idx="minor">
            <a:schemeClr val="dk1"/>
          </a:fontRef>
        </p:style>
        <p:txBody>
          <a:bodyPr rtlCol="0" anchor="ctr"/>
          <a:lstStyle/>
          <a:p>
            <a:pPr algn="ctr"/>
            <a:endParaRPr lang="es-MX" sz="1200" b="1" dirty="0">
              <a:solidFill>
                <a:srgbClr val="3D2E32"/>
              </a:solidFill>
              <a:effectLst>
                <a:outerShdw blurRad="38100" dist="38100" dir="2700000" algn="tl">
                  <a:srgbClr val="000000">
                    <a:alpha val="43137"/>
                  </a:srgbClr>
                </a:outerShdw>
              </a:effectLst>
              <a:latin typeface="Montserrat Ultra Light" pitchFamily="50" charset="0"/>
            </a:endParaRPr>
          </a:p>
        </p:txBody>
      </p:sp>
      <p:sp>
        <p:nvSpPr>
          <p:cNvPr id="5" name="4 Elipse"/>
          <p:cNvSpPr/>
          <p:nvPr/>
        </p:nvSpPr>
        <p:spPr>
          <a:xfrm>
            <a:off x="35496" y="1268760"/>
            <a:ext cx="576000" cy="576000"/>
          </a:xfrm>
          <a:prstGeom prst="ellipse">
            <a:avLst/>
          </a:prstGeom>
          <a:blipFill>
            <a:blip r:embed="rId2"/>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s-MX" sz="1600" b="1" dirty="0">
                <a:solidFill>
                  <a:schemeClr val="bg1"/>
                </a:solidFill>
                <a:effectLst>
                  <a:outerShdw blurRad="38100" dist="38100" dir="2700000" algn="tl">
                    <a:srgbClr val="000000">
                      <a:alpha val="43137"/>
                    </a:srgbClr>
                  </a:outerShdw>
                </a:effectLst>
              </a:rPr>
              <a:t>3</a:t>
            </a:r>
          </a:p>
        </p:txBody>
      </p:sp>
      <p:sp>
        <p:nvSpPr>
          <p:cNvPr id="6" name="5 CuadroTexto"/>
          <p:cNvSpPr txBox="1"/>
          <p:nvPr/>
        </p:nvSpPr>
        <p:spPr>
          <a:xfrm rot="16200000">
            <a:off x="-156348" y="2941984"/>
            <a:ext cx="959686" cy="276999"/>
          </a:xfrm>
          <a:prstGeom prst="rect">
            <a:avLst/>
          </a:prstGeom>
          <a:noFill/>
        </p:spPr>
        <p:txBody>
          <a:bodyPr wrap="none" rtlCol="0">
            <a:spAutoFit/>
          </a:bodyPr>
          <a:lstStyle/>
          <a:p>
            <a:r>
              <a:rPr lang="es-MX" sz="1200" b="1" dirty="0">
                <a:solidFill>
                  <a:schemeClr val="bg1"/>
                </a:solidFill>
                <a:effectLst>
                  <a:outerShdw blurRad="38100" dist="38100" dir="2700000" algn="tl">
                    <a:srgbClr val="000000">
                      <a:alpha val="43137"/>
                    </a:srgbClr>
                  </a:outerShdw>
                </a:effectLst>
                <a:latin typeface="Montserrat Ultra Light" pitchFamily="50" charset="0"/>
              </a:rPr>
              <a:t>Cobertura</a:t>
            </a:r>
          </a:p>
        </p:txBody>
      </p:sp>
      <p:sp>
        <p:nvSpPr>
          <p:cNvPr id="7" name="6 Cheurón"/>
          <p:cNvSpPr/>
          <p:nvPr/>
        </p:nvSpPr>
        <p:spPr>
          <a:xfrm>
            <a:off x="703002" y="1376824"/>
            <a:ext cx="8280000" cy="360000"/>
          </a:xfrm>
          <a:prstGeom prst="chevron">
            <a:avLst>
              <a:gd name="adj" fmla="val 64766"/>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500" b="1" dirty="0">
                <a:solidFill>
                  <a:schemeClr val="tx1"/>
                </a:solidFill>
                <a:effectLst>
                  <a:outerShdw blurRad="38100" dist="38100" dir="2700000" algn="tl">
                    <a:srgbClr val="000000">
                      <a:alpha val="43137"/>
                    </a:srgbClr>
                  </a:outerShdw>
                </a:effectLst>
              </a:rPr>
              <a:t>Análisis de la Cobertura</a:t>
            </a:r>
          </a:p>
        </p:txBody>
      </p:sp>
      <p:sp>
        <p:nvSpPr>
          <p:cNvPr id="8" name="Marcador de número de diapositiva 7">
            <a:extLst>
              <a:ext uri="{FF2B5EF4-FFF2-40B4-BE49-F238E27FC236}">
                <a16:creationId xmlns:a16="http://schemas.microsoft.com/office/drawing/2014/main" xmlns="" id="{16976E88-E2AE-41E9-AED8-4A8D494939AF}"/>
              </a:ext>
            </a:extLst>
          </p:cNvPr>
          <p:cNvSpPr>
            <a:spLocks noGrp="1"/>
          </p:cNvSpPr>
          <p:nvPr>
            <p:ph type="sldNum" sz="quarter" idx="4"/>
          </p:nvPr>
        </p:nvSpPr>
        <p:spPr/>
        <p:txBody>
          <a:bodyPr/>
          <a:lstStyle/>
          <a:p>
            <a:fld id="{34762513-7D76-44F4-A4EB-02F5BA9AE113}" type="slidenum">
              <a:rPr lang="es-MX" smtClean="0"/>
              <a:t>3</a:t>
            </a:fld>
            <a:endParaRPr lang="es-MX" dirty="0"/>
          </a:p>
        </p:txBody>
      </p:sp>
      <p:graphicFrame>
        <p:nvGraphicFramePr>
          <p:cNvPr id="11" name="Gráfico 10">
            <a:extLst>
              <a:ext uri="{FF2B5EF4-FFF2-40B4-BE49-F238E27FC236}">
                <a16:creationId xmlns:a16="http://schemas.microsoft.com/office/drawing/2014/main" xmlns="" id="{F9E36EE8-4FB8-4E2A-BF1C-939A7C5D9BDD}"/>
              </a:ext>
            </a:extLst>
          </p:cNvPr>
          <p:cNvGraphicFramePr/>
          <p:nvPr>
            <p:extLst>
              <p:ext uri="{D42A27DB-BD31-4B8C-83A1-F6EECF244321}">
                <p14:modId xmlns:p14="http://schemas.microsoft.com/office/powerpoint/2010/main" val="3809623662"/>
              </p:ext>
            </p:extLst>
          </p:nvPr>
        </p:nvGraphicFramePr>
        <p:xfrm>
          <a:off x="3350632" y="2813650"/>
          <a:ext cx="2736304" cy="3024336"/>
        </p:xfrm>
        <a:graphic>
          <a:graphicData uri="http://schemas.openxmlformats.org/drawingml/2006/chart">
            <c:chart xmlns:c="http://schemas.openxmlformats.org/drawingml/2006/chart" xmlns:r="http://schemas.openxmlformats.org/officeDocument/2006/relationships" r:id="rId3"/>
          </a:graphicData>
        </a:graphic>
      </p:graphicFrame>
      <p:sp>
        <p:nvSpPr>
          <p:cNvPr id="12" name="CuadroTexto 11">
            <a:extLst>
              <a:ext uri="{FF2B5EF4-FFF2-40B4-BE49-F238E27FC236}">
                <a16:creationId xmlns:a16="http://schemas.microsoft.com/office/drawing/2014/main" xmlns="" id="{B88F17D8-B4B0-4ECC-B8C7-4E246AE8FC62}"/>
              </a:ext>
            </a:extLst>
          </p:cNvPr>
          <p:cNvSpPr txBox="1"/>
          <p:nvPr/>
        </p:nvSpPr>
        <p:spPr>
          <a:xfrm>
            <a:off x="6137662" y="2924944"/>
            <a:ext cx="2826826" cy="2677656"/>
          </a:xfrm>
          <a:prstGeom prst="rect">
            <a:avLst/>
          </a:prstGeom>
          <a:noFill/>
        </p:spPr>
        <p:txBody>
          <a:bodyPr wrap="square" rtlCol="0">
            <a:spAutoFit/>
          </a:bodyPr>
          <a:lstStyle/>
          <a:p>
            <a:pPr algn="just">
              <a:lnSpc>
                <a:spcPct val="120000"/>
              </a:lnSpc>
            </a:pPr>
            <a:r>
              <a:rPr lang="es-MX" sz="1000" dirty="0">
                <a:latin typeface="Montserrat Light"/>
              </a:rPr>
              <a:t>Durante el ejercicio fiscal 2020, se realizaron acciones para lograr el aumento en el número de personas sin seguridad social, logrando un registro de </a:t>
            </a:r>
            <a:r>
              <a:rPr lang="es-MX" sz="1000" b="1" dirty="0">
                <a:latin typeface="Montserrat Light"/>
              </a:rPr>
              <a:t>1,403,344</a:t>
            </a:r>
            <a:r>
              <a:rPr lang="es-MX" sz="1000" dirty="0">
                <a:latin typeface="Montserrat Light"/>
              </a:rPr>
              <a:t>, siendo atendidos por personal medico capacitado y brindando atención médica de calidad, que a pesar de enfrentar una emergencia sanitaria por "COVID19”, se continuo haciendo énfasis en la atención de mujeres embarazadas mediante la vigilancia del embarazo y la aplicación de servicios preventivos con la finalidad de la disminución del índice de Mortalidad Materna.</a:t>
            </a:r>
            <a:endParaRPr lang="es-MX" sz="1000" b="1" dirty="0">
              <a:latin typeface="Montserrat Light"/>
            </a:endParaRPr>
          </a:p>
        </p:txBody>
      </p:sp>
      <p:sp>
        <p:nvSpPr>
          <p:cNvPr id="13" name="1 Título">
            <a:extLst>
              <a:ext uri="{FF2B5EF4-FFF2-40B4-BE49-F238E27FC236}">
                <a16:creationId xmlns:a16="http://schemas.microsoft.com/office/drawing/2014/main" xmlns="" id="{0DD316AD-41FA-470C-A74C-D4383FA0B800}"/>
              </a:ext>
            </a:extLst>
          </p:cNvPr>
          <p:cNvSpPr>
            <a:spLocks noGrp="1"/>
          </p:cNvSpPr>
          <p:nvPr>
            <p:ph type="title"/>
          </p:nvPr>
        </p:nvSpPr>
        <p:spPr>
          <a:xfrm>
            <a:off x="3851920" y="764704"/>
            <a:ext cx="4109135" cy="288033"/>
          </a:xfrm>
        </p:spPr>
        <p:txBody>
          <a:bodyPr/>
          <a:lstStyle/>
          <a:p>
            <a:r>
              <a:rPr lang="es-MX" dirty="0"/>
              <a:t>Fondo de Aportaciones para los Servicios de Salud (FASSA)</a:t>
            </a:r>
          </a:p>
        </p:txBody>
      </p:sp>
    </p:spTree>
    <p:extLst>
      <p:ext uri="{BB962C8B-B14F-4D97-AF65-F5344CB8AC3E}">
        <p14:creationId xmlns:p14="http://schemas.microsoft.com/office/powerpoint/2010/main" val="30655212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extLst>
              <p:ext uri="{D42A27DB-BD31-4B8C-83A1-F6EECF244321}">
                <p14:modId xmlns:p14="http://schemas.microsoft.com/office/powerpoint/2010/main" val="3332030773"/>
              </p:ext>
            </p:extLst>
          </p:nvPr>
        </p:nvGraphicFramePr>
        <p:xfrm>
          <a:off x="755575" y="1628800"/>
          <a:ext cx="8208914" cy="4954896"/>
        </p:xfrm>
        <a:graphic>
          <a:graphicData uri="http://schemas.openxmlformats.org/drawingml/2006/table">
            <a:tbl>
              <a:tblPr firstRow="1" bandRow="1">
                <a:effectLst/>
                <a:tableStyleId>{5C22544A-7EE6-4342-B048-85BDC9FD1C3A}</a:tableStyleId>
              </a:tblPr>
              <a:tblGrid>
                <a:gridCol w="4104457">
                  <a:extLst>
                    <a:ext uri="{9D8B030D-6E8A-4147-A177-3AD203B41FA5}">
                      <a16:colId xmlns:a16="http://schemas.microsoft.com/office/drawing/2014/main" xmlns="" val="20000"/>
                    </a:ext>
                  </a:extLst>
                </a:gridCol>
                <a:gridCol w="4104457">
                  <a:extLst>
                    <a:ext uri="{9D8B030D-6E8A-4147-A177-3AD203B41FA5}">
                      <a16:colId xmlns:a16="http://schemas.microsoft.com/office/drawing/2014/main" xmlns="" val="1712737556"/>
                    </a:ext>
                  </a:extLst>
                </a:gridCol>
              </a:tblGrid>
              <a:tr h="1964691">
                <a:tc gridSpan="2">
                  <a:txBody>
                    <a:bodyPr/>
                    <a:lstStyle/>
                    <a:p>
                      <a:pPr algn="just"/>
                      <a:r>
                        <a:rPr lang="es-MX" sz="1000" b="0" baseline="0" dirty="0">
                          <a:solidFill>
                            <a:schemeClr val="tx1"/>
                          </a:solidFill>
                          <a:latin typeface="Montserrat Light" pitchFamily="50" charset="0"/>
                        </a:rPr>
                        <a:t>El FASSA busca contribuir al eje estratégico “Por un Entorno y Sociedad Saludable”, con lo que se procura garantizar el ejercicio efectivo de los derechos sociales para toda la población, para ello se plantea aumentar o por lo menos mantener un número constante de Médicos Generales y Especialistas por cada mil habitantes de la población no derechohabiente; por lo que durante el año 2017 se contó con </a:t>
                      </a:r>
                      <a:r>
                        <a:rPr lang="es-MX" sz="1000" b="1" baseline="0" dirty="0">
                          <a:solidFill>
                            <a:schemeClr val="tx1"/>
                          </a:solidFill>
                          <a:latin typeface="Montserrat Light" pitchFamily="50" charset="0"/>
                        </a:rPr>
                        <a:t>2,086</a:t>
                      </a:r>
                      <a:r>
                        <a:rPr lang="es-MX" sz="1000" b="0" baseline="0" dirty="0">
                          <a:solidFill>
                            <a:schemeClr val="tx1"/>
                          </a:solidFill>
                          <a:latin typeface="Montserrat Light" pitchFamily="50" charset="0"/>
                        </a:rPr>
                        <a:t> médicos por </a:t>
                      </a:r>
                      <a:r>
                        <a:rPr lang="es-MX" sz="1000" b="1" baseline="0" dirty="0">
                          <a:solidFill>
                            <a:schemeClr val="tx1"/>
                          </a:solidFill>
                          <a:latin typeface="Montserrat Light" pitchFamily="50" charset="0"/>
                        </a:rPr>
                        <a:t>1,355,620</a:t>
                      </a:r>
                      <a:r>
                        <a:rPr lang="es-MX" sz="1000" b="0" baseline="0" dirty="0">
                          <a:solidFill>
                            <a:schemeClr val="tx1"/>
                          </a:solidFill>
                          <a:latin typeface="Montserrat Light" pitchFamily="50" charset="0"/>
                        </a:rPr>
                        <a:t> pobladores, durante el año 2018 se tenia a </a:t>
                      </a:r>
                      <a:r>
                        <a:rPr lang="es-MX" sz="1000" b="1" baseline="0" dirty="0">
                          <a:solidFill>
                            <a:schemeClr val="tx1"/>
                          </a:solidFill>
                          <a:latin typeface="Montserrat Light" pitchFamily="50" charset="0"/>
                        </a:rPr>
                        <a:t>2,013</a:t>
                      </a:r>
                      <a:r>
                        <a:rPr lang="es-MX" sz="1000" b="0" baseline="0" dirty="0">
                          <a:solidFill>
                            <a:schemeClr val="tx1"/>
                          </a:solidFill>
                          <a:latin typeface="Montserrat Light" pitchFamily="50" charset="0"/>
                        </a:rPr>
                        <a:t> médicos para el total de </a:t>
                      </a:r>
                      <a:r>
                        <a:rPr lang="es-MX" sz="1000" b="1" baseline="0" dirty="0">
                          <a:solidFill>
                            <a:schemeClr val="tx1"/>
                          </a:solidFill>
                          <a:latin typeface="Montserrat Light" pitchFamily="50" charset="0"/>
                        </a:rPr>
                        <a:t>1,363,537</a:t>
                      </a:r>
                      <a:r>
                        <a:rPr lang="es-MX" sz="1000" b="0" baseline="0" dirty="0">
                          <a:solidFill>
                            <a:schemeClr val="tx1"/>
                          </a:solidFill>
                          <a:latin typeface="Montserrat Light" pitchFamily="50" charset="0"/>
                        </a:rPr>
                        <a:t> pobladores sin derechohabiencia, para el ejercicio fiscal 2019 se tenia a </a:t>
                      </a:r>
                      <a:r>
                        <a:rPr lang="es-MX" sz="1000" b="1" baseline="0" dirty="0">
                          <a:solidFill>
                            <a:schemeClr val="tx1"/>
                          </a:solidFill>
                          <a:latin typeface="Montserrat Light" pitchFamily="50" charset="0"/>
                        </a:rPr>
                        <a:t>2,311</a:t>
                      </a:r>
                      <a:r>
                        <a:rPr lang="es-MX" sz="1000" b="0" baseline="0" dirty="0">
                          <a:solidFill>
                            <a:schemeClr val="tx1"/>
                          </a:solidFill>
                          <a:latin typeface="Montserrat Light" pitchFamily="50" charset="0"/>
                        </a:rPr>
                        <a:t> médicos para </a:t>
                      </a:r>
                      <a:r>
                        <a:rPr lang="es-MX" sz="1000" b="1" baseline="0" dirty="0">
                          <a:solidFill>
                            <a:schemeClr val="tx1"/>
                          </a:solidFill>
                          <a:latin typeface="Montserrat Light" pitchFamily="50" charset="0"/>
                        </a:rPr>
                        <a:t>1,394,299</a:t>
                      </a:r>
                      <a:r>
                        <a:rPr lang="es-MX" sz="1000" b="0" baseline="0" dirty="0">
                          <a:solidFill>
                            <a:schemeClr val="tx1"/>
                          </a:solidFill>
                          <a:latin typeface="Montserrat Light" pitchFamily="50" charset="0"/>
                        </a:rPr>
                        <a:t> habitantes y durante el año 2020 se logro aumentar al personal teniendo así a </a:t>
                      </a:r>
                      <a:r>
                        <a:rPr lang="es-MX" sz="1000" b="1" baseline="0" dirty="0">
                          <a:solidFill>
                            <a:schemeClr val="tx1"/>
                          </a:solidFill>
                          <a:latin typeface="Montserrat Light" pitchFamily="50" charset="0"/>
                        </a:rPr>
                        <a:t>2,325 </a:t>
                      </a:r>
                      <a:r>
                        <a:rPr lang="es-MX" sz="1000" b="0" baseline="0" dirty="0">
                          <a:solidFill>
                            <a:schemeClr val="tx1"/>
                          </a:solidFill>
                          <a:latin typeface="Montserrat Light" pitchFamily="50" charset="0"/>
                        </a:rPr>
                        <a:t>médicos generales y especialistas para el total de </a:t>
                      </a:r>
                      <a:r>
                        <a:rPr lang="es-MX" sz="1000" b="1" baseline="0" dirty="0">
                          <a:solidFill>
                            <a:schemeClr val="tx1"/>
                          </a:solidFill>
                          <a:latin typeface="Montserrat Light" pitchFamily="50" charset="0"/>
                        </a:rPr>
                        <a:t>1,402,353</a:t>
                      </a:r>
                      <a:r>
                        <a:rPr lang="es-MX" sz="1000" b="0" baseline="0" dirty="0">
                          <a:solidFill>
                            <a:schemeClr val="tx1"/>
                          </a:solidFill>
                          <a:latin typeface="Montserrat Light" pitchFamily="50" charset="0"/>
                        </a:rPr>
                        <a:t> habitantes sin derechohabiencia en el estado.</a:t>
                      </a:r>
                      <a:endParaRPr lang="es-MX" sz="1000" b="1" baseline="0" dirty="0">
                        <a:solidFill>
                          <a:schemeClr val="tx1"/>
                        </a:solidFill>
                        <a:latin typeface="Montserrat Light" pitchFamily="50" charset="0"/>
                      </a:endParaRPr>
                    </a:p>
                    <a:p>
                      <a:pPr algn="just"/>
                      <a:endParaRPr lang="es-MX" sz="1000" b="0" baseline="0" dirty="0">
                        <a:solidFill>
                          <a:schemeClr val="tx1"/>
                        </a:solidFill>
                        <a:latin typeface="Montserrat Light" pitchFamily="50" charset="0"/>
                      </a:endParaRPr>
                    </a:p>
                    <a:p>
                      <a:pPr algn="just"/>
                      <a:r>
                        <a:rPr lang="es-MX" sz="1000" b="0" baseline="0" dirty="0">
                          <a:solidFill>
                            <a:schemeClr val="tx1"/>
                          </a:solidFill>
                          <a:latin typeface="Montserrat Light" pitchFamily="50" charset="0"/>
                        </a:rPr>
                        <a:t>En cuanto a las Estructuras Programáticas de las Entidades Federativas, las cuales se atienden en el sector que son la promoción, prevención y difusión de la salud, la atención y curación medica de todos los niveles de atención, el abasto de medicamentos e insumos para la salud, que durante el ejercicio fiscal 2020, se logro alcanzar el </a:t>
                      </a:r>
                      <a:r>
                        <a:rPr lang="es-MX" sz="1000" b="1" baseline="0" dirty="0">
                          <a:solidFill>
                            <a:schemeClr val="tx1"/>
                          </a:solidFill>
                          <a:latin typeface="Montserrat Light" pitchFamily="50" charset="0"/>
                        </a:rPr>
                        <a:t>76% </a:t>
                      </a:r>
                      <a:r>
                        <a:rPr lang="es-MX" sz="1000" b="0" baseline="0" dirty="0">
                          <a:solidFill>
                            <a:schemeClr val="tx1"/>
                          </a:solidFill>
                          <a:latin typeface="Montserrat Light" pitchFamily="50" charset="0"/>
                        </a:rPr>
                        <a:t>de la tención, obteniendo así el </a:t>
                      </a:r>
                      <a:r>
                        <a:rPr lang="es-MX" sz="1000" b="1" baseline="0" dirty="0">
                          <a:solidFill>
                            <a:schemeClr val="tx1"/>
                          </a:solidFill>
                          <a:latin typeface="Montserrat Light" pitchFamily="50" charset="0"/>
                        </a:rPr>
                        <a:t>100%</a:t>
                      </a:r>
                      <a:r>
                        <a:rPr lang="es-MX" sz="1000" b="0" baseline="0" dirty="0">
                          <a:solidFill>
                            <a:schemeClr val="tx1"/>
                          </a:solidFill>
                          <a:latin typeface="Montserrat Light" pitchFamily="50" charset="0"/>
                        </a:rPr>
                        <a:t> de la meta presupuestada para el cierre del año.</a:t>
                      </a:r>
                      <a:endParaRPr lang="es-MX" sz="1000" b="1" baseline="0" dirty="0">
                        <a:solidFill>
                          <a:schemeClr val="bg1"/>
                        </a:solidFill>
                        <a:latin typeface="Montserrat Light" pitchFamily="50" charset="0"/>
                      </a:endParaRPr>
                    </a:p>
                  </a:txBody>
                  <a:tcPr>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s-MX" dirty="0"/>
                    </a:p>
                  </a:txBody>
                  <a:tcPr/>
                </a:tc>
                <a:extLst>
                  <a:ext uri="{0D108BD9-81ED-4DB2-BD59-A6C34878D82A}">
                    <a16:rowId xmlns:a16="http://schemas.microsoft.com/office/drawing/2014/main" xmlns="" val="10000"/>
                  </a:ext>
                </a:extLst>
              </a:tr>
              <a:tr h="244131">
                <a:tc>
                  <a:txBody>
                    <a:bodyPr/>
                    <a:lstStyle/>
                    <a:p>
                      <a:pPr algn="ctr"/>
                      <a:r>
                        <a:rPr lang="es-MX" sz="1000" b="1" dirty="0">
                          <a:solidFill>
                            <a:schemeClr val="bg1"/>
                          </a:solidFill>
                          <a:effectLst>
                            <a:outerShdw blurRad="38100" dist="38100" dir="2700000" algn="tl">
                              <a:srgbClr val="000000">
                                <a:alpha val="43137"/>
                              </a:srgbClr>
                            </a:outerShdw>
                          </a:effectLst>
                          <a:latin typeface="Montserrat Light" pitchFamily="50" charset="0"/>
                        </a:rPr>
                        <a:t>Indicador Sectorial</a:t>
                      </a:r>
                    </a:p>
                  </a:txBody>
                  <a:tcP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2E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000" b="1">
                          <a:solidFill>
                            <a:schemeClr val="bg1"/>
                          </a:solidFill>
                          <a:effectLst>
                            <a:outerShdw blurRad="38100" dist="38100" dir="2700000" algn="tl">
                              <a:srgbClr val="000000">
                                <a:alpha val="43137"/>
                              </a:srgbClr>
                            </a:outerShdw>
                          </a:effectLst>
                          <a:latin typeface="Montserrat Light" pitchFamily="50" charset="0"/>
                        </a:rPr>
                        <a:t>Presupuesto del Ejercicio</a:t>
                      </a:r>
                    </a:p>
                  </a:txBody>
                  <a:tcP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2E32"/>
                    </a:solidFill>
                  </a:tcPr>
                </a:tc>
                <a:extLst>
                  <a:ext uri="{0D108BD9-81ED-4DB2-BD59-A6C34878D82A}">
                    <a16:rowId xmlns:a16="http://schemas.microsoft.com/office/drawing/2014/main" xmlns="" val="10001"/>
                  </a:ext>
                </a:extLst>
              </a:tr>
              <a:tr h="2746074">
                <a:tc>
                  <a:txBody>
                    <a:bodyPr/>
                    <a:lstStyle/>
                    <a:p>
                      <a:pPr algn="ctr"/>
                      <a:endParaRPr lang="es-MX" sz="1000" b="1" dirty="0">
                        <a:solidFill>
                          <a:schemeClr val="bg1"/>
                        </a:solidFill>
                        <a:latin typeface="Montserrat Light" pitchFamily="50" charset="0"/>
                      </a:endParaRPr>
                    </a:p>
                  </a:txBody>
                  <a:tcP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s-MX" sz="1000" b="1" dirty="0">
                        <a:solidFill>
                          <a:schemeClr val="bg1"/>
                        </a:solidFill>
                        <a:latin typeface="Montserrat Light" pitchFamily="50" charset="0"/>
                      </a:endParaRPr>
                    </a:p>
                  </a:txBody>
                  <a:tcP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2"/>
                  </a:ext>
                </a:extLst>
              </a:tr>
            </a:tbl>
          </a:graphicData>
        </a:graphic>
      </p:graphicFrame>
      <p:sp>
        <p:nvSpPr>
          <p:cNvPr id="4" name="3 Pentágono"/>
          <p:cNvSpPr/>
          <p:nvPr/>
        </p:nvSpPr>
        <p:spPr>
          <a:xfrm rot="5400000">
            <a:off x="-2169691" y="3892510"/>
            <a:ext cx="4986373" cy="396000"/>
          </a:xfrm>
          <a:prstGeom prst="homePlate">
            <a:avLst/>
          </a:prstGeom>
          <a:blipFill>
            <a:blip r:embed="rId2"/>
            <a:stretch>
              <a:fillRect/>
            </a:stretch>
          </a:blipFill>
          <a:ln>
            <a:solidFill>
              <a:srgbClr val="3D2E32"/>
            </a:solidFill>
          </a:ln>
          <a:effectLst/>
          <a:scene3d>
            <a:camera prst="orthographicFront">
              <a:rot lat="0" lon="0" rev="0"/>
            </a:camera>
            <a:lightRig rig="contrasting" dir="t">
              <a:rot lat="0" lon="0" rev="7800000"/>
            </a:lightRig>
          </a:scene3d>
          <a:sp3d>
            <a:bevelT w="139700" h="139700"/>
          </a:sp3d>
        </p:spPr>
        <p:style>
          <a:lnRef idx="1">
            <a:schemeClr val="dk1"/>
          </a:lnRef>
          <a:fillRef idx="2">
            <a:schemeClr val="dk1"/>
          </a:fillRef>
          <a:effectRef idx="1">
            <a:schemeClr val="dk1"/>
          </a:effectRef>
          <a:fontRef idx="minor">
            <a:schemeClr val="dk1"/>
          </a:fontRef>
        </p:style>
        <p:txBody>
          <a:bodyPr rtlCol="0" anchor="ctr"/>
          <a:lstStyle/>
          <a:p>
            <a:pPr algn="ctr"/>
            <a:endParaRPr lang="es-MX" sz="1200" b="1" dirty="0">
              <a:solidFill>
                <a:srgbClr val="3D2E32"/>
              </a:solidFill>
              <a:effectLst>
                <a:outerShdw blurRad="38100" dist="38100" dir="2700000" algn="tl">
                  <a:srgbClr val="000000">
                    <a:alpha val="43137"/>
                  </a:srgbClr>
                </a:outerShdw>
              </a:effectLst>
              <a:latin typeface="Montserrat Ultra Light" pitchFamily="50" charset="0"/>
            </a:endParaRPr>
          </a:p>
        </p:txBody>
      </p:sp>
      <p:sp>
        <p:nvSpPr>
          <p:cNvPr id="5" name="4 Elipse"/>
          <p:cNvSpPr/>
          <p:nvPr/>
        </p:nvSpPr>
        <p:spPr>
          <a:xfrm>
            <a:off x="35496" y="1268760"/>
            <a:ext cx="576000" cy="576000"/>
          </a:xfrm>
          <a:prstGeom prst="ellipse">
            <a:avLst/>
          </a:prstGeom>
          <a:blipFill>
            <a:blip r:embed="rId2"/>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s-MX" sz="1600" b="1" dirty="0">
                <a:solidFill>
                  <a:schemeClr val="bg1"/>
                </a:solidFill>
                <a:effectLst>
                  <a:outerShdw blurRad="38100" dist="38100" dir="2700000" algn="tl">
                    <a:srgbClr val="000000">
                      <a:alpha val="43137"/>
                    </a:srgbClr>
                  </a:outerShdw>
                </a:effectLst>
              </a:rPr>
              <a:t>4</a:t>
            </a:r>
          </a:p>
        </p:txBody>
      </p:sp>
      <p:sp>
        <p:nvSpPr>
          <p:cNvPr id="6" name="5 CuadroTexto"/>
          <p:cNvSpPr txBox="1"/>
          <p:nvPr/>
        </p:nvSpPr>
        <p:spPr>
          <a:xfrm rot="16200000">
            <a:off x="-16599" y="2799320"/>
            <a:ext cx="680186" cy="276999"/>
          </a:xfrm>
          <a:prstGeom prst="rect">
            <a:avLst/>
          </a:prstGeom>
          <a:noFill/>
        </p:spPr>
        <p:txBody>
          <a:bodyPr wrap="none" rtlCol="0">
            <a:spAutoFit/>
          </a:bodyPr>
          <a:lstStyle/>
          <a:p>
            <a:r>
              <a:rPr lang="es-MX" sz="1200" b="1" dirty="0">
                <a:solidFill>
                  <a:schemeClr val="bg1"/>
                </a:solidFill>
                <a:effectLst>
                  <a:outerShdw blurRad="38100" dist="38100" dir="2700000" algn="tl">
                    <a:srgbClr val="000000">
                      <a:alpha val="43137"/>
                    </a:srgbClr>
                  </a:outerShdw>
                </a:effectLst>
                <a:latin typeface="Montserrat Ultra Light" pitchFamily="50" charset="0"/>
              </a:rPr>
              <a:t>Sector</a:t>
            </a:r>
          </a:p>
        </p:txBody>
      </p:sp>
      <p:sp>
        <p:nvSpPr>
          <p:cNvPr id="8" name="7 Cheurón"/>
          <p:cNvSpPr/>
          <p:nvPr/>
        </p:nvSpPr>
        <p:spPr>
          <a:xfrm>
            <a:off x="703002" y="1268760"/>
            <a:ext cx="8280000" cy="360000"/>
          </a:xfrm>
          <a:prstGeom prst="chevron">
            <a:avLst>
              <a:gd name="adj" fmla="val 6476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500" b="1" dirty="0">
                <a:solidFill>
                  <a:schemeClr val="tx1"/>
                </a:solidFill>
                <a:effectLst>
                  <a:outerShdw blurRad="38100" dist="38100" dir="2700000" algn="tl">
                    <a:srgbClr val="000000">
                      <a:alpha val="43137"/>
                    </a:srgbClr>
                  </a:outerShdw>
                </a:effectLst>
              </a:rPr>
              <a:t>Análisis del Sector</a:t>
            </a:r>
          </a:p>
        </p:txBody>
      </p:sp>
      <p:sp>
        <p:nvSpPr>
          <p:cNvPr id="7" name="Marcador de número de diapositiva 6">
            <a:extLst>
              <a:ext uri="{FF2B5EF4-FFF2-40B4-BE49-F238E27FC236}">
                <a16:creationId xmlns:a16="http://schemas.microsoft.com/office/drawing/2014/main" xmlns="" id="{E066C2FB-4D38-4BCA-83D7-52A4964D98D9}"/>
              </a:ext>
            </a:extLst>
          </p:cNvPr>
          <p:cNvSpPr>
            <a:spLocks noGrp="1"/>
          </p:cNvSpPr>
          <p:nvPr>
            <p:ph type="sldNum" sz="quarter" idx="4"/>
          </p:nvPr>
        </p:nvSpPr>
        <p:spPr/>
        <p:txBody>
          <a:bodyPr/>
          <a:lstStyle/>
          <a:p>
            <a:fld id="{34762513-7D76-44F4-A4EB-02F5BA9AE113}" type="slidenum">
              <a:rPr lang="es-MX" smtClean="0"/>
              <a:t>4</a:t>
            </a:fld>
            <a:endParaRPr lang="es-MX" dirty="0"/>
          </a:p>
        </p:txBody>
      </p:sp>
      <p:graphicFrame>
        <p:nvGraphicFramePr>
          <p:cNvPr id="11" name="Gráfico 10">
            <a:extLst>
              <a:ext uri="{FF2B5EF4-FFF2-40B4-BE49-F238E27FC236}">
                <a16:creationId xmlns:a16="http://schemas.microsoft.com/office/drawing/2014/main" xmlns="" id="{6709CA6B-BAE1-4536-A5C5-5CBC1C6C976F}"/>
              </a:ext>
            </a:extLst>
          </p:cNvPr>
          <p:cNvGraphicFramePr/>
          <p:nvPr>
            <p:extLst>
              <p:ext uri="{D42A27DB-BD31-4B8C-83A1-F6EECF244321}">
                <p14:modId xmlns:p14="http://schemas.microsoft.com/office/powerpoint/2010/main" val="2587904082"/>
              </p:ext>
            </p:extLst>
          </p:nvPr>
        </p:nvGraphicFramePr>
        <p:xfrm>
          <a:off x="755575" y="3861048"/>
          <a:ext cx="4104458" cy="272264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Tabla 12">
            <a:extLst>
              <a:ext uri="{FF2B5EF4-FFF2-40B4-BE49-F238E27FC236}">
                <a16:creationId xmlns:a16="http://schemas.microsoft.com/office/drawing/2014/main" xmlns="" id="{6B24E516-D4C4-45A5-9BD4-2901715698D6}"/>
              </a:ext>
            </a:extLst>
          </p:cNvPr>
          <p:cNvGraphicFramePr>
            <a:graphicFrameLocks noGrp="1"/>
          </p:cNvGraphicFramePr>
          <p:nvPr>
            <p:extLst>
              <p:ext uri="{D42A27DB-BD31-4B8C-83A1-F6EECF244321}">
                <p14:modId xmlns:p14="http://schemas.microsoft.com/office/powerpoint/2010/main" val="709060053"/>
              </p:ext>
            </p:extLst>
          </p:nvPr>
        </p:nvGraphicFramePr>
        <p:xfrm>
          <a:off x="4932040" y="3958560"/>
          <a:ext cx="3955757" cy="1661160"/>
        </p:xfrm>
        <a:graphic>
          <a:graphicData uri="http://schemas.openxmlformats.org/drawingml/2006/table">
            <a:tbl>
              <a:tblPr firstRow="1" bandRow="1">
                <a:tableStyleId>{21E4AEA4-8DFA-4A89-87EB-49C32662AFE0}</a:tableStyleId>
              </a:tblPr>
              <a:tblGrid>
                <a:gridCol w="2044899">
                  <a:extLst>
                    <a:ext uri="{9D8B030D-6E8A-4147-A177-3AD203B41FA5}">
                      <a16:colId xmlns:a16="http://schemas.microsoft.com/office/drawing/2014/main" xmlns="" val="3592594309"/>
                    </a:ext>
                  </a:extLst>
                </a:gridCol>
                <a:gridCol w="1910858">
                  <a:extLst>
                    <a:ext uri="{9D8B030D-6E8A-4147-A177-3AD203B41FA5}">
                      <a16:colId xmlns:a16="http://schemas.microsoft.com/office/drawing/2014/main" xmlns="" val="2158673256"/>
                    </a:ext>
                  </a:extLst>
                </a:gridCol>
              </a:tblGrid>
              <a:tr h="478552">
                <a:tc gridSpan="2">
                  <a:txBody>
                    <a:bodyPr/>
                    <a:lstStyle/>
                    <a:p>
                      <a:pPr algn="ctr"/>
                      <a:r>
                        <a:rPr lang="es-MX" sz="1000" dirty="0">
                          <a:latin typeface="Montserrat Light" pitchFamily="50" charset="0"/>
                        </a:rPr>
                        <a:t>Presupuesto </a:t>
                      </a:r>
                      <a:r>
                        <a:rPr lang="es-MX" sz="1000" dirty="0" smtClean="0">
                          <a:latin typeface="Montserrat Light" pitchFamily="50" charset="0"/>
                        </a:rPr>
                        <a:t>aprobado </a:t>
                      </a:r>
                      <a:r>
                        <a:rPr lang="es-MX" sz="1000" dirty="0">
                          <a:latin typeface="Montserrat Light" pitchFamily="50" charset="0"/>
                        </a:rPr>
                        <a:t>2020</a:t>
                      </a:r>
                      <a:r>
                        <a:rPr lang="es-MX" sz="1000" baseline="0" dirty="0">
                          <a:latin typeface="Montserrat Light" pitchFamily="50" charset="0"/>
                        </a:rPr>
                        <a:t> </a:t>
                      </a:r>
                    </a:p>
                    <a:p>
                      <a:pPr algn="ctr"/>
                      <a:endParaRPr lang="es-MX" sz="1000" baseline="0" dirty="0">
                        <a:latin typeface="Montserrat Light" pitchFamily="50" charset="0"/>
                      </a:endParaRPr>
                    </a:p>
                    <a:p>
                      <a:pPr algn="ctr"/>
                      <a:r>
                        <a:rPr lang="es-MX" sz="1000" baseline="0" dirty="0">
                          <a:latin typeface="Montserrat Light" pitchFamily="50" charset="0"/>
                        </a:rPr>
                        <a:t>$2,873,676,163</a:t>
                      </a:r>
                      <a:endParaRPr lang="es-MX" sz="1000" dirty="0">
                        <a:solidFill>
                          <a:schemeClr val="tx1"/>
                        </a:solidFill>
                        <a:latin typeface="Montserrat Light" pitchFamily="50" charset="0"/>
                      </a:endParaRPr>
                    </a:p>
                  </a:txBody>
                  <a:tcPr>
                    <a:solidFill>
                      <a:srgbClr val="861D31"/>
                    </a:solidFill>
                  </a:tcPr>
                </a:tc>
                <a:tc hMerge="1">
                  <a:txBody>
                    <a:bodyPr/>
                    <a:lstStyle/>
                    <a:p>
                      <a:endParaRPr lang="es-MX" dirty="0"/>
                    </a:p>
                  </a:txBody>
                  <a:tcPr/>
                </a:tc>
                <a:extLst>
                  <a:ext uri="{0D108BD9-81ED-4DB2-BD59-A6C34878D82A}">
                    <a16:rowId xmlns:a16="http://schemas.microsoft.com/office/drawing/2014/main" xmlns="" val="2456705331"/>
                  </a:ext>
                </a:extLst>
              </a:tr>
              <a:tr h="370840">
                <a:tc>
                  <a:txBody>
                    <a:bodyPr/>
                    <a:lstStyle/>
                    <a:p>
                      <a:r>
                        <a:rPr lang="es-MX" sz="1000" dirty="0">
                          <a:latin typeface="Montserrat Light" pitchFamily="50" charset="0"/>
                        </a:rPr>
                        <a:t>Presupuesto Modificado</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000" dirty="0">
                          <a:latin typeface="Montserrat Light" panose="00000400000000000000" pitchFamily="50" charset="0"/>
                        </a:rPr>
                        <a:t>$2,915,320,190</a:t>
                      </a:r>
                    </a:p>
                  </a:txBody>
                  <a:tcPr anchor="ctr"/>
                </a:tc>
                <a:extLst>
                  <a:ext uri="{0D108BD9-81ED-4DB2-BD59-A6C34878D82A}">
                    <a16:rowId xmlns:a16="http://schemas.microsoft.com/office/drawing/2014/main" xmlns="" val="290474349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000" dirty="0">
                          <a:latin typeface="Montserrat Light" pitchFamily="50" charset="0"/>
                        </a:rPr>
                        <a:t>Presupuesto Devengado</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000" dirty="0">
                          <a:latin typeface="Montserrat Light" panose="00000400000000000000" pitchFamily="50" charset="0"/>
                        </a:rPr>
                        <a:t>$2,902,549,092</a:t>
                      </a:r>
                    </a:p>
                  </a:txBody>
                  <a:tcPr anchor="ctr"/>
                </a:tc>
                <a:extLst>
                  <a:ext uri="{0D108BD9-81ED-4DB2-BD59-A6C34878D82A}">
                    <a16:rowId xmlns:a16="http://schemas.microsoft.com/office/drawing/2014/main" xmlns="" val="89049240"/>
                  </a:ext>
                </a:extLst>
              </a:tr>
              <a:tr h="370840">
                <a:tc>
                  <a:txBody>
                    <a:bodyPr/>
                    <a:lstStyle/>
                    <a:p>
                      <a:r>
                        <a:rPr lang="es-MX" sz="1000" dirty="0">
                          <a:latin typeface="Montserrat Light" panose="00000400000000000000" pitchFamily="50" charset="0"/>
                        </a:rPr>
                        <a:t>Ejercido y Pagado</a:t>
                      </a:r>
                    </a:p>
                  </a:txBody>
                  <a:tcPr anchor="ctr"/>
                </a:tc>
                <a:tc>
                  <a:txBody>
                    <a:bodyPr/>
                    <a:lstStyle/>
                    <a:p>
                      <a:pPr algn="ctr"/>
                      <a:r>
                        <a:rPr lang="es-MX" sz="1000" dirty="0">
                          <a:latin typeface="Montserrat Light" panose="00000400000000000000" pitchFamily="50" charset="0"/>
                        </a:rPr>
                        <a:t>$2,902,549,092</a:t>
                      </a:r>
                    </a:p>
                  </a:txBody>
                  <a:tcPr anchor="ctr"/>
                </a:tc>
                <a:extLst>
                  <a:ext uri="{0D108BD9-81ED-4DB2-BD59-A6C34878D82A}">
                    <a16:rowId xmlns:a16="http://schemas.microsoft.com/office/drawing/2014/main" xmlns="" val="2277802424"/>
                  </a:ext>
                </a:extLst>
              </a:tr>
            </a:tbl>
          </a:graphicData>
        </a:graphic>
      </p:graphicFrame>
      <p:sp>
        <p:nvSpPr>
          <p:cNvPr id="13" name="1 Título">
            <a:extLst>
              <a:ext uri="{FF2B5EF4-FFF2-40B4-BE49-F238E27FC236}">
                <a16:creationId xmlns:a16="http://schemas.microsoft.com/office/drawing/2014/main" xmlns="" id="{51D51950-C94A-471E-AC32-32CBC5B8FC73}"/>
              </a:ext>
            </a:extLst>
          </p:cNvPr>
          <p:cNvSpPr>
            <a:spLocks noGrp="1"/>
          </p:cNvSpPr>
          <p:nvPr>
            <p:ph type="title"/>
          </p:nvPr>
        </p:nvSpPr>
        <p:spPr>
          <a:xfrm>
            <a:off x="3851920" y="764704"/>
            <a:ext cx="4109135" cy="288033"/>
          </a:xfrm>
        </p:spPr>
        <p:txBody>
          <a:bodyPr/>
          <a:lstStyle/>
          <a:p>
            <a:r>
              <a:rPr lang="es-MX" dirty="0"/>
              <a:t>Fondo de Aportaciones para los Servicios de Salud (FASSA)</a:t>
            </a:r>
          </a:p>
        </p:txBody>
      </p:sp>
    </p:spTree>
    <p:extLst>
      <p:ext uri="{BB962C8B-B14F-4D97-AF65-F5344CB8AC3E}">
        <p14:creationId xmlns:p14="http://schemas.microsoft.com/office/powerpoint/2010/main" val="9774082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extLst>
              <p:ext uri="{D42A27DB-BD31-4B8C-83A1-F6EECF244321}">
                <p14:modId xmlns:p14="http://schemas.microsoft.com/office/powerpoint/2010/main" val="4223718937"/>
              </p:ext>
            </p:extLst>
          </p:nvPr>
        </p:nvGraphicFramePr>
        <p:xfrm>
          <a:off x="755575" y="1772816"/>
          <a:ext cx="8208913" cy="4402328"/>
        </p:xfrm>
        <a:graphic>
          <a:graphicData uri="http://schemas.openxmlformats.org/drawingml/2006/table">
            <a:tbl>
              <a:tblPr firstRow="1" bandRow="1">
                <a:effectLst/>
                <a:tableStyleId>{5C22544A-7EE6-4342-B048-85BDC9FD1C3A}</a:tableStyleId>
              </a:tblPr>
              <a:tblGrid>
                <a:gridCol w="8208913">
                  <a:extLst>
                    <a:ext uri="{9D8B030D-6E8A-4147-A177-3AD203B41FA5}">
                      <a16:colId xmlns:a16="http://schemas.microsoft.com/office/drawing/2014/main" xmlns="" val="20000"/>
                    </a:ext>
                  </a:extLst>
                </a:gridCol>
              </a:tblGrid>
              <a:tr h="3039935">
                <a:tc>
                  <a:txBody>
                    <a:bodyPr/>
                    <a:lstStyle/>
                    <a:p>
                      <a:pPr algn="just">
                        <a:lnSpc>
                          <a:spcPct val="150000"/>
                        </a:lnSpc>
                      </a:pPr>
                      <a:r>
                        <a:rPr lang="es-MX" sz="1000" b="0" baseline="0" dirty="0">
                          <a:solidFill>
                            <a:schemeClr val="tx1"/>
                          </a:solidFill>
                          <a:latin typeface="Montserrat Light" pitchFamily="50" charset="0"/>
                        </a:rPr>
                        <a:t>En Sinaloa se cuenta con </a:t>
                      </a:r>
                      <a:r>
                        <a:rPr lang="es-MX" sz="1000" b="1" baseline="0" dirty="0">
                          <a:solidFill>
                            <a:schemeClr val="tx1"/>
                          </a:solidFill>
                          <a:latin typeface="Montserrat Light" pitchFamily="50" charset="0"/>
                        </a:rPr>
                        <a:t>224</a:t>
                      </a:r>
                      <a:r>
                        <a:rPr lang="es-MX" sz="1000" b="0" baseline="0" dirty="0">
                          <a:solidFill>
                            <a:schemeClr val="tx1"/>
                          </a:solidFill>
                          <a:latin typeface="Montserrat Light" pitchFamily="50" charset="0"/>
                        </a:rPr>
                        <a:t> centros de Salud de Primer Nivel de Atención y una casa de Salud, mediante el programa para la Atención a la Salud y Medicamentos Gratuitos para la Población sin Seguridad Social Laboral, se benefició a </a:t>
                      </a:r>
                      <a:r>
                        <a:rPr lang="es-MX" sz="1000" b="1" baseline="0" dirty="0">
                          <a:solidFill>
                            <a:schemeClr val="tx1"/>
                          </a:solidFill>
                          <a:latin typeface="Montserrat Light" pitchFamily="50" charset="0"/>
                        </a:rPr>
                        <a:t>140</a:t>
                      </a:r>
                      <a:r>
                        <a:rPr lang="es-MX" sz="1000" b="0" baseline="0" dirty="0">
                          <a:solidFill>
                            <a:schemeClr val="tx1"/>
                          </a:solidFill>
                          <a:latin typeface="Montserrat Light" pitchFamily="50" charset="0"/>
                        </a:rPr>
                        <a:t> centros de salud.</a:t>
                      </a:r>
                    </a:p>
                    <a:p>
                      <a:pPr algn="just">
                        <a:lnSpc>
                          <a:spcPct val="150000"/>
                        </a:lnSpc>
                      </a:pPr>
                      <a:endParaRPr lang="es-MX" sz="1000" b="0" baseline="0" dirty="0">
                        <a:solidFill>
                          <a:schemeClr val="tx1"/>
                        </a:solidFill>
                        <a:latin typeface="Montserrat Light" pitchFamily="50" charset="0"/>
                      </a:endParaRPr>
                    </a:p>
                    <a:p>
                      <a:pPr algn="just">
                        <a:lnSpc>
                          <a:spcPct val="150000"/>
                        </a:lnSpc>
                      </a:pPr>
                      <a:r>
                        <a:rPr lang="es-MX" sz="1000" b="0" baseline="0" dirty="0">
                          <a:solidFill>
                            <a:schemeClr val="tx1"/>
                          </a:solidFill>
                          <a:latin typeface="Montserrat Light" pitchFamily="50" charset="0"/>
                        </a:rPr>
                        <a:t>Durante el ejercicio fiscal 2020, a través del “</a:t>
                      </a:r>
                      <a:r>
                        <a:rPr lang="es-MX" sz="1000" b="0" i="1" baseline="0" dirty="0">
                          <a:solidFill>
                            <a:schemeClr val="tx1"/>
                          </a:solidFill>
                          <a:latin typeface="Montserrat Light" pitchFamily="50" charset="0"/>
                        </a:rPr>
                        <a:t>Plan de Reconversión Hospitalaria para los Hospitales Integrales, Hospitales Generales y Centros de Especialidad del Sector Salud”</a:t>
                      </a:r>
                      <a:r>
                        <a:rPr lang="es-MX" sz="1000" b="0" baseline="0" dirty="0">
                          <a:solidFill>
                            <a:schemeClr val="tx1"/>
                          </a:solidFill>
                          <a:latin typeface="Montserrat Light" pitchFamily="50" charset="0"/>
                        </a:rPr>
                        <a:t> se logró equipar con </a:t>
                      </a:r>
                      <a:r>
                        <a:rPr lang="es-MX" sz="1000" b="1" baseline="0" dirty="0">
                          <a:solidFill>
                            <a:schemeClr val="tx1"/>
                          </a:solidFill>
                          <a:latin typeface="Montserrat Light" pitchFamily="50" charset="0"/>
                        </a:rPr>
                        <a:t>2,995</a:t>
                      </a:r>
                      <a:r>
                        <a:rPr lang="es-MX" sz="1000" b="0" baseline="0" dirty="0">
                          <a:solidFill>
                            <a:schemeClr val="tx1"/>
                          </a:solidFill>
                          <a:latin typeface="Montserrat Light" pitchFamily="50" charset="0"/>
                        </a:rPr>
                        <a:t> camas en la red hospitalaria, de las cuales </a:t>
                      </a:r>
                      <a:r>
                        <a:rPr lang="es-MX" sz="1000" b="1" baseline="0" dirty="0">
                          <a:solidFill>
                            <a:schemeClr val="tx1"/>
                          </a:solidFill>
                          <a:latin typeface="Montserrat Light" pitchFamily="50" charset="0"/>
                        </a:rPr>
                        <a:t>1,469</a:t>
                      </a:r>
                      <a:r>
                        <a:rPr lang="es-MX" sz="1000" b="0" baseline="0" dirty="0">
                          <a:solidFill>
                            <a:schemeClr val="tx1"/>
                          </a:solidFill>
                          <a:latin typeface="Montserrat Light" pitchFamily="50" charset="0"/>
                        </a:rPr>
                        <a:t> fueron destinadas a la </a:t>
                      </a:r>
                      <a:r>
                        <a:rPr lang="es-MX" sz="1000" b="0" i="1" baseline="0" dirty="0">
                          <a:solidFill>
                            <a:schemeClr val="tx1"/>
                          </a:solidFill>
                          <a:latin typeface="Montserrat Light" pitchFamily="50" charset="0"/>
                        </a:rPr>
                        <a:t>Red Infección Respiratoria Aguda Grave</a:t>
                      </a:r>
                      <a:r>
                        <a:rPr lang="es-MX" sz="1000" b="0" baseline="0" dirty="0">
                          <a:solidFill>
                            <a:schemeClr val="tx1"/>
                          </a:solidFill>
                          <a:latin typeface="Montserrat Light" pitchFamily="50" charset="0"/>
                        </a:rPr>
                        <a:t>, además de </a:t>
                      </a:r>
                      <a:r>
                        <a:rPr lang="es-MX" sz="1000" b="1" baseline="0" dirty="0">
                          <a:solidFill>
                            <a:schemeClr val="tx1"/>
                          </a:solidFill>
                          <a:latin typeface="Montserrat Light" pitchFamily="50" charset="0"/>
                        </a:rPr>
                        <a:t>416</a:t>
                      </a:r>
                      <a:r>
                        <a:rPr lang="es-MX" sz="1000" b="0" baseline="0" dirty="0">
                          <a:solidFill>
                            <a:schemeClr val="tx1"/>
                          </a:solidFill>
                          <a:latin typeface="Montserrat Light" pitchFamily="50" charset="0"/>
                        </a:rPr>
                        <a:t> ventiladores para la atención de pacientes hospitalizados.</a:t>
                      </a:r>
                    </a:p>
                    <a:p>
                      <a:pPr algn="just">
                        <a:lnSpc>
                          <a:spcPct val="150000"/>
                        </a:lnSpc>
                      </a:pPr>
                      <a:endParaRPr lang="es-MX" sz="1000" b="0" baseline="0" dirty="0">
                        <a:solidFill>
                          <a:schemeClr val="tx1"/>
                        </a:solidFill>
                        <a:latin typeface="Montserrat Light" pitchFamily="50" charset="0"/>
                      </a:endParaRPr>
                    </a:p>
                    <a:p>
                      <a:pPr algn="just">
                        <a:lnSpc>
                          <a:spcPct val="150000"/>
                        </a:lnSpc>
                      </a:pPr>
                      <a:r>
                        <a:rPr lang="es-MX" sz="1000" b="0" baseline="0" dirty="0">
                          <a:solidFill>
                            <a:schemeClr val="tx1"/>
                          </a:solidFill>
                          <a:latin typeface="Montserrat Light" pitchFamily="50" charset="0"/>
                        </a:rPr>
                        <a:t>De acuerdo con el Sistema Nacional de Indicadores de Calidad en Salud, se reportó que en el ejercicio fiscal 2020 en el indicador </a:t>
                      </a:r>
                      <a:r>
                        <a:rPr lang="es-MX" sz="1000" b="0" i="1" baseline="0" dirty="0">
                          <a:solidFill>
                            <a:schemeClr val="tx1"/>
                          </a:solidFill>
                          <a:latin typeface="Montserrat Light" pitchFamily="50" charset="0"/>
                        </a:rPr>
                        <a:t>Hospitales</a:t>
                      </a:r>
                      <a:r>
                        <a:rPr lang="es-MX" sz="1000" b="0" baseline="0" dirty="0">
                          <a:solidFill>
                            <a:schemeClr val="tx1"/>
                          </a:solidFill>
                          <a:latin typeface="Montserrat Light" pitchFamily="50" charset="0"/>
                        </a:rPr>
                        <a:t> se alcanzó una satisfacción con el trato recibido del </a:t>
                      </a:r>
                      <a:r>
                        <a:rPr lang="es-MX" sz="1000" b="1" baseline="0" dirty="0">
                          <a:solidFill>
                            <a:schemeClr val="tx1"/>
                          </a:solidFill>
                          <a:latin typeface="Montserrat Light" pitchFamily="50" charset="0"/>
                        </a:rPr>
                        <a:t>97.28%</a:t>
                      </a:r>
                      <a:r>
                        <a:rPr lang="es-MX" sz="1000" b="0" baseline="0" dirty="0">
                          <a:solidFill>
                            <a:schemeClr val="tx1"/>
                          </a:solidFill>
                          <a:latin typeface="Montserrat Light" pitchFamily="50" charset="0"/>
                        </a:rPr>
                        <a:t>, para la información proporcionada por el médico se obtuvo un </a:t>
                      </a:r>
                      <a:r>
                        <a:rPr lang="es-MX" sz="1000" b="1" baseline="0" dirty="0">
                          <a:solidFill>
                            <a:schemeClr val="tx1"/>
                          </a:solidFill>
                          <a:latin typeface="Montserrat Light" pitchFamily="50" charset="0"/>
                        </a:rPr>
                        <a:t>98.38%</a:t>
                      </a:r>
                      <a:r>
                        <a:rPr lang="es-MX" sz="1000" b="0" baseline="0" dirty="0">
                          <a:solidFill>
                            <a:schemeClr val="tx1"/>
                          </a:solidFill>
                          <a:latin typeface="Montserrat Light" pitchFamily="50" charset="0"/>
                        </a:rPr>
                        <a:t>,</a:t>
                      </a:r>
                      <a:r>
                        <a:rPr lang="es-MX" sz="1000" b="1" baseline="0" dirty="0">
                          <a:solidFill>
                            <a:schemeClr val="tx1"/>
                          </a:solidFill>
                          <a:latin typeface="Montserrat Light" pitchFamily="50" charset="0"/>
                        </a:rPr>
                        <a:t> </a:t>
                      </a:r>
                      <a:r>
                        <a:rPr lang="es-MX" sz="1000" b="0" baseline="0" dirty="0">
                          <a:solidFill>
                            <a:schemeClr val="tx1"/>
                          </a:solidFill>
                          <a:latin typeface="Montserrat Light" pitchFamily="50" charset="0"/>
                        </a:rPr>
                        <a:t>en cuanto al indicador de </a:t>
                      </a:r>
                      <a:r>
                        <a:rPr lang="es-MX" sz="1000" b="0" i="1" baseline="0" dirty="0">
                          <a:solidFill>
                            <a:schemeClr val="tx1"/>
                          </a:solidFill>
                          <a:latin typeface="Montserrat Light" pitchFamily="50" charset="0"/>
                        </a:rPr>
                        <a:t>Atención Médica Efectiva</a:t>
                      </a:r>
                      <a:r>
                        <a:rPr lang="es-MX" sz="1000" b="0" baseline="0" dirty="0">
                          <a:solidFill>
                            <a:schemeClr val="tx1"/>
                          </a:solidFill>
                          <a:latin typeface="Montserrat Light" pitchFamily="50" charset="0"/>
                        </a:rPr>
                        <a:t> (atención prenatal, atención al menor de 5 años con enfermedad diarreica aguda, atención al menor de 5 años con infección respiratoria aguda, atención al paciente hospitalario y atención al paciente diabético) se registro el </a:t>
                      </a:r>
                      <a:r>
                        <a:rPr lang="es-MX" sz="1000" b="1" baseline="0" dirty="0">
                          <a:solidFill>
                            <a:schemeClr val="tx1"/>
                          </a:solidFill>
                          <a:latin typeface="Montserrat Light" pitchFamily="50" charset="0"/>
                        </a:rPr>
                        <a:t>94.8% </a:t>
                      </a:r>
                      <a:r>
                        <a:rPr lang="es-MX" sz="1000" b="0" baseline="0" dirty="0">
                          <a:solidFill>
                            <a:schemeClr val="tx1"/>
                          </a:solidFill>
                          <a:latin typeface="Montserrat Light" pitchFamily="50" charset="0"/>
                        </a:rPr>
                        <a:t>de la satisfacción.</a:t>
                      </a:r>
                    </a:p>
                    <a:p>
                      <a:pPr algn="just">
                        <a:lnSpc>
                          <a:spcPct val="150000"/>
                        </a:lnSpc>
                      </a:pPr>
                      <a:endParaRPr lang="es-MX" sz="1000" b="0" baseline="0" dirty="0">
                        <a:solidFill>
                          <a:schemeClr val="tx1"/>
                        </a:solidFill>
                        <a:latin typeface="Montserrat Light" pitchFamily="50" charset="0"/>
                      </a:endParaRPr>
                    </a:p>
                    <a:p>
                      <a:pPr algn="just">
                        <a:lnSpc>
                          <a:spcPct val="150000"/>
                        </a:lnSpc>
                      </a:pPr>
                      <a:r>
                        <a:rPr lang="es-MX" sz="1000" b="0" baseline="0" dirty="0">
                          <a:solidFill>
                            <a:schemeClr val="tx1"/>
                          </a:solidFill>
                          <a:latin typeface="Montserrat Light" pitchFamily="50" charset="0"/>
                        </a:rPr>
                        <a:t>Para alcanzar el logro de los objetivos y metas, la Secretaría de Salud a través de sus diferentes áreas lleva a cabo diferentes programas y subprogramas como Caravanas de la Salud, Planificación Familiar y Anticoncepción, Programa de Salud de la Infancia y la Adolescencia, Prevención y Atención de la Violencia Intrafamiliar y de Género, Igualdad de Genero y Salud, Salud Materna y Perinatal, Prevención y Control de Cáncer Cérvico Uterino y Mamario, así como alrededor de 100 programas en total incluyendo los ya mencionados, es por ello que se trata de aprovechar el presupuesto otorgado para cada uno de ellos.</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0"/>
                  </a:ext>
                </a:extLst>
              </a:tr>
            </a:tbl>
          </a:graphicData>
        </a:graphic>
      </p:graphicFrame>
      <p:sp>
        <p:nvSpPr>
          <p:cNvPr id="4" name="3 Pentágono"/>
          <p:cNvSpPr/>
          <p:nvPr/>
        </p:nvSpPr>
        <p:spPr>
          <a:xfrm rot="5400000">
            <a:off x="-2104510" y="3827330"/>
            <a:ext cx="4856012" cy="396000"/>
          </a:xfrm>
          <a:prstGeom prst="homePlate">
            <a:avLst/>
          </a:prstGeom>
          <a:blipFill>
            <a:blip r:embed="rId2"/>
            <a:stretch>
              <a:fillRect/>
            </a:stretch>
          </a:blipFill>
          <a:ln>
            <a:solidFill>
              <a:srgbClr val="3D2E32"/>
            </a:solidFill>
          </a:ln>
          <a:effectLst/>
          <a:scene3d>
            <a:camera prst="orthographicFront">
              <a:rot lat="0" lon="0" rev="0"/>
            </a:camera>
            <a:lightRig rig="contrasting" dir="t">
              <a:rot lat="0" lon="0" rev="7800000"/>
            </a:lightRig>
          </a:scene3d>
          <a:sp3d>
            <a:bevelT w="139700" h="139700"/>
          </a:sp3d>
        </p:spPr>
        <p:style>
          <a:lnRef idx="1">
            <a:schemeClr val="dk1"/>
          </a:lnRef>
          <a:fillRef idx="2">
            <a:schemeClr val="dk1"/>
          </a:fillRef>
          <a:effectRef idx="1">
            <a:schemeClr val="dk1"/>
          </a:effectRef>
          <a:fontRef idx="minor">
            <a:schemeClr val="dk1"/>
          </a:fontRef>
        </p:style>
        <p:txBody>
          <a:bodyPr rtlCol="0" anchor="ctr"/>
          <a:lstStyle/>
          <a:p>
            <a:pPr algn="ctr"/>
            <a:endParaRPr lang="es-MX" sz="1200" b="1" dirty="0">
              <a:solidFill>
                <a:srgbClr val="3D2E32"/>
              </a:solidFill>
              <a:effectLst>
                <a:outerShdw blurRad="38100" dist="38100" dir="2700000" algn="tl">
                  <a:srgbClr val="000000">
                    <a:alpha val="43137"/>
                  </a:srgbClr>
                </a:outerShdw>
              </a:effectLst>
              <a:latin typeface="Montserrat Ultra Light" pitchFamily="50" charset="0"/>
            </a:endParaRPr>
          </a:p>
        </p:txBody>
      </p:sp>
      <p:sp>
        <p:nvSpPr>
          <p:cNvPr id="5" name="4 Elipse"/>
          <p:cNvSpPr/>
          <p:nvPr/>
        </p:nvSpPr>
        <p:spPr>
          <a:xfrm>
            <a:off x="35496" y="1268760"/>
            <a:ext cx="576000" cy="576000"/>
          </a:xfrm>
          <a:prstGeom prst="ellipse">
            <a:avLst/>
          </a:prstGeom>
          <a:blipFill>
            <a:blip r:embed="rId2"/>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s-MX" sz="1600" b="1" dirty="0">
                <a:solidFill>
                  <a:schemeClr val="bg1"/>
                </a:solidFill>
                <a:effectLst>
                  <a:outerShdw blurRad="38100" dist="38100" dir="2700000" algn="tl">
                    <a:srgbClr val="000000">
                      <a:alpha val="43137"/>
                    </a:srgbClr>
                  </a:outerShdw>
                </a:effectLst>
              </a:rPr>
              <a:t>5</a:t>
            </a:r>
          </a:p>
        </p:txBody>
      </p:sp>
      <p:sp>
        <p:nvSpPr>
          <p:cNvPr id="6" name="5 CuadroTexto"/>
          <p:cNvSpPr txBox="1"/>
          <p:nvPr/>
        </p:nvSpPr>
        <p:spPr>
          <a:xfrm rot="16200000">
            <a:off x="-491630" y="3555493"/>
            <a:ext cx="1630254" cy="276999"/>
          </a:xfrm>
          <a:prstGeom prst="rect">
            <a:avLst/>
          </a:prstGeom>
          <a:noFill/>
        </p:spPr>
        <p:txBody>
          <a:bodyPr wrap="none" rtlCol="0">
            <a:spAutoFit/>
          </a:bodyPr>
          <a:lstStyle/>
          <a:p>
            <a:r>
              <a:rPr lang="es-MX" sz="1200" b="1" dirty="0">
                <a:solidFill>
                  <a:schemeClr val="bg1"/>
                </a:solidFill>
                <a:effectLst>
                  <a:outerShdw blurRad="38100" dist="38100" dir="2700000" algn="tl">
                    <a:srgbClr val="000000">
                      <a:alpha val="43137"/>
                    </a:srgbClr>
                  </a:outerShdw>
                </a:effectLst>
                <a:latin typeface="Montserrat Ultra Light" pitchFamily="50" charset="0"/>
              </a:rPr>
              <a:t>Servicios y Gestión</a:t>
            </a:r>
          </a:p>
        </p:txBody>
      </p:sp>
      <p:sp>
        <p:nvSpPr>
          <p:cNvPr id="7" name="6 Cheurón"/>
          <p:cNvSpPr/>
          <p:nvPr/>
        </p:nvSpPr>
        <p:spPr>
          <a:xfrm>
            <a:off x="703002" y="1376824"/>
            <a:ext cx="8280000" cy="360000"/>
          </a:xfrm>
          <a:prstGeom prst="chevron">
            <a:avLst>
              <a:gd name="adj" fmla="val 64766"/>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500" b="1" dirty="0">
                <a:solidFill>
                  <a:schemeClr val="tx1"/>
                </a:solidFill>
                <a:effectLst>
                  <a:outerShdw blurRad="38100" dist="38100" dir="2700000" algn="tl">
                    <a:srgbClr val="000000">
                      <a:alpha val="43137"/>
                    </a:srgbClr>
                  </a:outerShdw>
                </a:effectLst>
              </a:rPr>
              <a:t>Análisis de Servicios y Gestión</a:t>
            </a:r>
          </a:p>
        </p:txBody>
      </p:sp>
      <p:sp>
        <p:nvSpPr>
          <p:cNvPr id="8" name="Marcador de número de diapositiva 7">
            <a:extLst>
              <a:ext uri="{FF2B5EF4-FFF2-40B4-BE49-F238E27FC236}">
                <a16:creationId xmlns:a16="http://schemas.microsoft.com/office/drawing/2014/main" xmlns="" id="{32ED1344-2A0B-4CFD-8436-2750942A736C}"/>
              </a:ext>
            </a:extLst>
          </p:cNvPr>
          <p:cNvSpPr>
            <a:spLocks noGrp="1"/>
          </p:cNvSpPr>
          <p:nvPr>
            <p:ph type="sldNum" sz="quarter" idx="4"/>
          </p:nvPr>
        </p:nvSpPr>
        <p:spPr/>
        <p:txBody>
          <a:bodyPr/>
          <a:lstStyle/>
          <a:p>
            <a:fld id="{34762513-7D76-44F4-A4EB-02F5BA9AE113}" type="slidenum">
              <a:rPr lang="es-MX" smtClean="0"/>
              <a:t>5</a:t>
            </a:fld>
            <a:endParaRPr lang="es-MX" dirty="0"/>
          </a:p>
        </p:txBody>
      </p:sp>
      <p:sp>
        <p:nvSpPr>
          <p:cNvPr id="11" name="1 Título">
            <a:extLst>
              <a:ext uri="{FF2B5EF4-FFF2-40B4-BE49-F238E27FC236}">
                <a16:creationId xmlns:a16="http://schemas.microsoft.com/office/drawing/2014/main" xmlns="" id="{9195F1A6-FF12-430B-AA30-C66EC89D277F}"/>
              </a:ext>
            </a:extLst>
          </p:cNvPr>
          <p:cNvSpPr>
            <a:spLocks noGrp="1"/>
          </p:cNvSpPr>
          <p:nvPr>
            <p:ph type="title"/>
          </p:nvPr>
        </p:nvSpPr>
        <p:spPr>
          <a:xfrm>
            <a:off x="3851920" y="764704"/>
            <a:ext cx="4109135" cy="288033"/>
          </a:xfrm>
        </p:spPr>
        <p:txBody>
          <a:bodyPr/>
          <a:lstStyle/>
          <a:p>
            <a:r>
              <a:rPr lang="es-MX" dirty="0"/>
              <a:t>Fondo de Aportaciones para los Servicios de Salud (FASSA)</a:t>
            </a:r>
          </a:p>
        </p:txBody>
      </p:sp>
    </p:spTree>
    <p:extLst>
      <p:ext uri="{BB962C8B-B14F-4D97-AF65-F5344CB8AC3E}">
        <p14:creationId xmlns:p14="http://schemas.microsoft.com/office/powerpoint/2010/main" val="30100488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extLst>
              <p:ext uri="{D42A27DB-BD31-4B8C-83A1-F6EECF244321}">
                <p14:modId xmlns:p14="http://schemas.microsoft.com/office/powerpoint/2010/main" val="892450917"/>
              </p:ext>
            </p:extLst>
          </p:nvPr>
        </p:nvGraphicFramePr>
        <p:xfrm>
          <a:off x="755577" y="1342470"/>
          <a:ext cx="8208912" cy="5313550"/>
        </p:xfrm>
        <a:graphic>
          <a:graphicData uri="http://schemas.openxmlformats.org/drawingml/2006/table">
            <a:tbl>
              <a:tblPr firstRow="1" bandRow="1">
                <a:effectLst/>
                <a:tableStyleId>{5C22544A-7EE6-4342-B048-85BDC9FD1C3A}</a:tableStyleId>
              </a:tblPr>
              <a:tblGrid>
                <a:gridCol w="3960439">
                  <a:extLst>
                    <a:ext uri="{9D8B030D-6E8A-4147-A177-3AD203B41FA5}">
                      <a16:colId xmlns:a16="http://schemas.microsoft.com/office/drawing/2014/main" xmlns="" val="20000"/>
                    </a:ext>
                  </a:extLst>
                </a:gridCol>
                <a:gridCol w="4248473">
                  <a:extLst>
                    <a:ext uri="{9D8B030D-6E8A-4147-A177-3AD203B41FA5}">
                      <a16:colId xmlns:a16="http://schemas.microsoft.com/office/drawing/2014/main" xmlns="" val="20001"/>
                    </a:ext>
                  </a:extLst>
                </a:gridCol>
              </a:tblGrid>
              <a:tr h="262825">
                <a:tc>
                  <a:txBody>
                    <a:bodyPr/>
                    <a:lstStyle/>
                    <a:p>
                      <a:pPr algn="ctr"/>
                      <a:r>
                        <a:rPr lang="es-MX" sz="1050" b="1" dirty="0">
                          <a:solidFill>
                            <a:schemeClr val="bg1"/>
                          </a:solidFill>
                          <a:effectLst>
                            <a:outerShdw blurRad="38100" dist="38100" dir="2700000" algn="tl">
                              <a:srgbClr val="000000">
                                <a:alpha val="43137"/>
                              </a:srgbClr>
                            </a:outerShdw>
                          </a:effectLst>
                          <a:latin typeface="Montserrat Light" pitchFamily="50" charset="0"/>
                        </a:rPr>
                        <a:t>Fortalezas</a:t>
                      </a:r>
                    </a:p>
                  </a:txBody>
                  <a:tcPr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2E32"/>
                    </a:solidFill>
                  </a:tcPr>
                </a:tc>
                <a:tc>
                  <a:txBody>
                    <a:bodyPr/>
                    <a:lstStyle/>
                    <a:p>
                      <a:pPr algn="ctr"/>
                      <a:r>
                        <a:rPr lang="es-MX" sz="1050" b="1" dirty="0">
                          <a:solidFill>
                            <a:schemeClr val="bg1"/>
                          </a:solidFill>
                          <a:effectLst>
                            <a:outerShdw blurRad="38100" dist="38100" dir="2700000" algn="tl">
                              <a:srgbClr val="000000">
                                <a:alpha val="43137"/>
                              </a:srgbClr>
                            </a:outerShdw>
                          </a:effectLst>
                          <a:latin typeface="Montserrat Light" pitchFamily="50" charset="0"/>
                        </a:rPr>
                        <a:t>Debilidades</a:t>
                      </a:r>
                      <a:endParaRPr lang="es-MX" sz="1050" b="1" baseline="0" dirty="0">
                        <a:solidFill>
                          <a:schemeClr val="bg1"/>
                        </a:solidFill>
                        <a:effectLst>
                          <a:outerShdw blurRad="38100" dist="38100" dir="2700000" algn="tl">
                            <a:srgbClr val="000000">
                              <a:alpha val="43137"/>
                            </a:srgbClr>
                          </a:outerShdw>
                        </a:effectLst>
                        <a:latin typeface="Montserrat Light" pitchFamily="50" charset="0"/>
                      </a:endParaRPr>
                    </a:p>
                  </a:txBody>
                  <a:tcPr anchor="ct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extLst>
                  <a:ext uri="{0D108BD9-81ED-4DB2-BD59-A6C34878D82A}">
                    <a16:rowId xmlns:a16="http://schemas.microsoft.com/office/drawing/2014/main" xmlns="" val="10000"/>
                  </a:ext>
                </a:extLst>
              </a:tr>
              <a:tr h="2543785">
                <a:tc>
                  <a:txBody>
                    <a:bodyPr/>
                    <a:lstStyle/>
                    <a:p>
                      <a:pPr marL="171450" indent="-171450" algn="just">
                        <a:spcAft>
                          <a:spcPts val="400"/>
                        </a:spcAft>
                        <a:buFont typeface="Arial" pitchFamily="34" charset="0"/>
                        <a:buChar char="•"/>
                      </a:pPr>
                      <a:r>
                        <a:rPr lang="es-MX" sz="950" b="0" dirty="0">
                          <a:solidFill>
                            <a:srgbClr val="3D2E32"/>
                          </a:solidFill>
                          <a:latin typeface="Montserrat Light" pitchFamily="50" charset="0"/>
                        </a:rPr>
                        <a:t>El FASSA es un fondo relevante porque financia un alto porcentaje del personal de la plantilla de los servicios de salud en la entidad. Así, el Fondo es una fuente de financiamiento relevante al interior de la organización y puede motivar acciones de mejora en la operación de sus recursos.</a:t>
                      </a:r>
                    </a:p>
                    <a:p>
                      <a:pPr marL="171450" indent="-171450" algn="just">
                        <a:spcAft>
                          <a:spcPts val="400"/>
                        </a:spcAft>
                        <a:buFont typeface="Arial" pitchFamily="34" charset="0"/>
                        <a:buChar char="•"/>
                      </a:pPr>
                      <a:r>
                        <a:rPr lang="es-MX" sz="950" b="0" dirty="0">
                          <a:solidFill>
                            <a:srgbClr val="3D2E32"/>
                          </a:solidFill>
                          <a:latin typeface="Montserrat Light" pitchFamily="50" charset="0"/>
                        </a:rPr>
                        <a:t>Metas claramente definidas y programadas que abonan al alcance del objetivo del fondo evaluado.</a:t>
                      </a:r>
                    </a:p>
                    <a:p>
                      <a:pPr marL="171450" indent="-171450" algn="just">
                        <a:spcAft>
                          <a:spcPts val="400"/>
                        </a:spcAft>
                        <a:buFont typeface="Arial" pitchFamily="34" charset="0"/>
                        <a:buChar char="•"/>
                      </a:pPr>
                      <a:r>
                        <a:rPr lang="es-MX" sz="950" b="0" dirty="0">
                          <a:solidFill>
                            <a:srgbClr val="3D2E32"/>
                          </a:solidFill>
                          <a:latin typeface="Montserrat Light" pitchFamily="50" charset="0"/>
                        </a:rPr>
                        <a:t>El fondo a logrado establecer un avance en atención a la población objetivo.</a:t>
                      </a:r>
                    </a:p>
                    <a:p>
                      <a:pPr marL="171450" indent="-171450" algn="just">
                        <a:spcAft>
                          <a:spcPts val="400"/>
                        </a:spcAft>
                        <a:buFont typeface="Arial" pitchFamily="34" charset="0"/>
                        <a:buChar char="•"/>
                      </a:pPr>
                      <a:r>
                        <a:rPr lang="es-MX" sz="950" b="0" dirty="0">
                          <a:solidFill>
                            <a:srgbClr val="3D2E32"/>
                          </a:solidFill>
                          <a:latin typeface="Montserrat Light" pitchFamily="50" charset="0"/>
                        </a:rPr>
                        <a:t>El presupuesto asignado a los programas que atienden</a:t>
                      </a:r>
                      <a:r>
                        <a:rPr lang="es-MX" sz="950" b="0" baseline="0" dirty="0">
                          <a:solidFill>
                            <a:srgbClr val="3D2E32"/>
                          </a:solidFill>
                          <a:latin typeface="Montserrat Light" pitchFamily="50" charset="0"/>
                        </a:rPr>
                        <a:t> el objetivo del fondo, refleja un efectivo flujo del recurso asignado.</a:t>
                      </a:r>
                    </a:p>
                    <a:p>
                      <a:pPr marL="171450" indent="-171450" algn="just">
                        <a:spcAft>
                          <a:spcPts val="400"/>
                        </a:spcAft>
                        <a:buFont typeface="Arial" pitchFamily="34" charset="0"/>
                        <a:buChar char="•"/>
                      </a:pPr>
                      <a:r>
                        <a:rPr lang="es-MX" sz="950" b="0" baseline="0" dirty="0">
                          <a:solidFill>
                            <a:srgbClr val="3D2E32"/>
                          </a:solidFill>
                          <a:latin typeface="Montserrat Light" pitchFamily="50" charset="0"/>
                        </a:rPr>
                        <a:t>Los indicadores, metas y objetivos correspondientes a los planes cuentan con viabilidad y factibilidad para su desarrollo.</a:t>
                      </a:r>
                    </a:p>
                  </a:txBody>
                  <a:tcP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lgn="just" defTabSz="914400" rtl="0" eaLnBrk="1" latinLnBrk="0" hangingPunct="1">
                        <a:spcAft>
                          <a:spcPts val="400"/>
                        </a:spcAft>
                        <a:buFont typeface="Arial" pitchFamily="34" charset="0"/>
                        <a:buChar char="•"/>
                      </a:pPr>
                      <a:r>
                        <a:rPr lang="es-MX" sz="950" b="0" kern="1200" dirty="0">
                          <a:solidFill>
                            <a:srgbClr val="3D2E32"/>
                          </a:solidFill>
                          <a:latin typeface="Montserrat Light" pitchFamily="50" charset="0"/>
                          <a:ea typeface="+mn-ea"/>
                          <a:cs typeface="+mn-cs"/>
                        </a:rPr>
                        <a:t>No existe un método claro y sistemático para la priorización de necesidades.</a:t>
                      </a:r>
                    </a:p>
                    <a:p>
                      <a:pPr marL="171450" indent="-171450" algn="just" defTabSz="914400" rtl="0" eaLnBrk="1" latinLnBrk="0" hangingPunct="1">
                        <a:spcAft>
                          <a:spcPts val="400"/>
                        </a:spcAft>
                        <a:buFont typeface="Arial" pitchFamily="34" charset="0"/>
                        <a:buChar char="•"/>
                      </a:pPr>
                      <a:r>
                        <a:rPr lang="es-MX" sz="950" b="0" kern="1200" dirty="0">
                          <a:solidFill>
                            <a:srgbClr val="3D2E32"/>
                          </a:solidFill>
                          <a:latin typeface="Montserrat Light" pitchFamily="50" charset="0"/>
                          <a:ea typeface="+mn-ea"/>
                          <a:cs typeface="+mn-cs"/>
                        </a:rPr>
                        <a:t>Las normalidades federal y estatal no refieren la realización de diagnósticos (estableciendo características minias deseables como prioridad, causalidad) que pudieran servir como instrumentos de la planeación.</a:t>
                      </a:r>
                    </a:p>
                    <a:p>
                      <a:pPr marL="171450" indent="-171450" algn="just" defTabSz="914400" rtl="0" eaLnBrk="1" latinLnBrk="0" hangingPunct="1">
                        <a:spcAft>
                          <a:spcPts val="400"/>
                        </a:spcAft>
                        <a:buFont typeface="Arial" pitchFamily="34" charset="0"/>
                        <a:buChar char="•"/>
                      </a:pPr>
                      <a:r>
                        <a:rPr lang="es-MX" sz="950" b="0" kern="1200" dirty="0">
                          <a:solidFill>
                            <a:srgbClr val="3D2E32"/>
                          </a:solidFill>
                          <a:latin typeface="Montserrat Light" pitchFamily="50" charset="0"/>
                          <a:ea typeface="+mn-ea"/>
                          <a:cs typeface="+mn-cs"/>
                        </a:rPr>
                        <a:t>Débil coordinación de las áreas administrativas con las operativas, para la liberación del recurso destinado a los programas sustantivos.</a:t>
                      </a:r>
                    </a:p>
                    <a:p>
                      <a:pPr marL="171450" indent="-171450" algn="just" defTabSz="914400" rtl="0" eaLnBrk="1" latinLnBrk="0" hangingPunct="1">
                        <a:spcAft>
                          <a:spcPts val="400"/>
                        </a:spcAft>
                        <a:buFont typeface="Arial" pitchFamily="34" charset="0"/>
                        <a:buChar char="•"/>
                      </a:pPr>
                      <a:r>
                        <a:rPr lang="es-MX" sz="950" b="0" kern="1200" dirty="0">
                          <a:solidFill>
                            <a:srgbClr val="3D2E32"/>
                          </a:solidFill>
                          <a:latin typeface="Montserrat Light" pitchFamily="50" charset="0"/>
                          <a:ea typeface="+mn-ea"/>
                          <a:cs typeface="+mn-cs"/>
                        </a:rPr>
                        <a:t>La matriz de indicadores del fondo, no integra temas que se deberían de considerar en atención al objetivo que busca alcanzar el FASSA.</a:t>
                      </a:r>
                    </a:p>
                    <a:p>
                      <a:pPr marL="171450" indent="-171450" algn="just" defTabSz="914400" rtl="0" eaLnBrk="1" latinLnBrk="0" hangingPunct="1">
                        <a:spcAft>
                          <a:spcPts val="400"/>
                        </a:spcAft>
                        <a:buFont typeface="Arial" pitchFamily="34" charset="0"/>
                        <a:buChar char="•"/>
                      </a:pPr>
                      <a:r>
                        <a:rPr lang="es-MX" sz="950" b="0" kern="1200" dirty="0">
                          <a:solidFill>
                            <a:srgbClr val="3D2E32"/>
                          </a:solidFill>
                          <a:latin typeface="Montserrat Light" pitchFamily="50" charset="0"/>
                          <a:ea typeface="+mn-ea"/>
                          <a:cs typeface="+mn-cs"/>
                        </a:rPr>
                        <a:t>Desconocimiento</a:t>
                      </a:r>
                      <a:r>
                        <a:rPr lang="es-MX" sz="950" b="0" kern="1200" baseline="0" dirty="0">
                          <a:solidFill>
                            <a:srgbClr val="3D2E32"/>
                          </a:solidFill>
                          <a:latin typeface="Montserrat Light" pitchFamily="50" charset="0"/>
                          <a:ea typeface="+mn-ea"/>
                          <a:cs typeface="+mn-cs"/>
                        </a:rPr>
                        <a:t> de los métodos para definir la cobertura de los programas que reciben recursos del fondo.</a:t>
                      </a:r>
                    </a:p>
                    <a:p>
                      <a:pPr marL="171450" indent="-171450" algn="just" defTabSz="914400" rtl="0" eaLnBrk="1" latinLnBrk="0" hangingPunct="1">
                        <a:spcAft>
                          <a:spcPts val="400"/>
                        </a:spcAft>
                        <a:buFont typeface="Arial" pitchFamily="34" charset="0"/>
                        <a:buChar char="•"/>
                      </a:pPr>
                      <a:r>
                        <a:rPr lang="es-MX" sz="950" b="0" kern="1200" baseline="0" dirty="0">
                          <a:solidFill>
                            <a:srgbClr val="3D2E32"/>
                          </a:solidFill>
                          <a:latin typeface="Montserrat Light" pitchFamily="50" charset="0"/>
                          <a:ea typeface="+mn-ea"/>
                          <a:cs typeface="+mn-cs"/>
                        </a:rPr>
                        <a:t>Falta de un método eficaz para calcular la cobertura estatal de los programas de atención a la salud.</a:t>
                      </a:r>
                      <a:endParaRPr lang="es-MX" sz="950" b="0" kern="1200" dirty="0">
                        <a:solidFill>
                          <a:srgbClr val="3D2E32"/>
                        </a:solidFill>
                        <a:latin typeface="Montserrat Light" pitchFamily="50" charset="0"/>
                        <a:ea typeface="+mn-ea"/>
                        <a:cs typeface="+mn-cs"/>
                      </a:endParaRPr>
                    </a:p>
                  </a:txBody>
                  <a:tcP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1"/>
                  </a:ext>
                </a:extLst>
              </a:tr>
              <a:tr h="262825">
                <a:tc>
                  <a:txBody>
                    <a:bodyPr/>
                    <a:lstStyle/>
                    <a:p>
                      <a:pPr marL="0" algn="ctr" defTabSz="914400" rtl="0" eaLnBrk="1" latinLnBrk="0" hangingPunct="1"/>
                      <a:r>
                        <a:rPr lang="es-MX" sz="1050" b="1" kern="1200" dirty="0">
                          <a:solidFill>
                            <a:schemeClr val="bg1"/>
                          </a:solidFill>
                          <a:effectLst>
                            <a:outerShdw blurRad="38100" dist="38100" dir="2700000" algn="tl">
                              <a:srgbClr val="000000">
                                <a:alpha val="43137"/>
                              </a:srgbClr>
                            </a:outerShdw>
                          </a:effectLst>
                          <a:latin typeface="Montserrat Light" pitchFamily="50" charset="0"/>
                          <a:ea typeface="+mn-ea"/>
                          <a:cs typeface="+mn-cs"/>
                        </a:rPr>
                        <a:t>Oportunidades</a:t>
                      </a:r>
                    </a:p>
                  </a:txBody>
                  <a:tcP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marL="0" algn="ctr" defTabSz="914400" rtl="0" eaLnBrk="1" latinLnBrk="0" hangingPunct="1"/>
                      <a:r>
                        <a:rPr lang="es-MX" sz="1050" b="1" kern="1200" dirty="0">
                          <a:solidFill>
                            <a:schemeClr val="bg1"/>
                          </a:solidFill>
                          <a:effectLst>
                            <a:outerShdw blurRad="38100" dist="38100" dir="2700000" algn="tl">
                              <a:srgbClr val="000000">
                                <a:alpha val="43137"/>
                              </a:srgbClr>
                            </a:outerShdw>
                          </a:effectLst>
                          <a:latin typeface="Montserrat Light" pitchFamily="50" charset="0"/>
                          <a:ea typeface="+mn-ea"/>
                          <a:cs typeface="+mn-cs"/>
                        </a:rPr>
                        <a:t>Amenazas</a:t>
                      </a:r>
                    </a:p>
                  </a:txBody>
                  <a:tcP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xmlns="" val="10002"/>
                  </a:ext>
                </a:extLst>
              </a:tr>
              <a:tr h="1905482">
                <a:tc>
                  <a:txBody>
                    <a:bodyPr/>
                    <a:lstStyle/>
                    <a:p>
                      <a:pPr marL="171450" indent="-171450" algn="just">
                        <a:spcAft>
                          <a:spcPts val="400"/>
                        </a:spcAft>
                        <a:buFont typeface="Arial" pitchFamily="34" charset="0"/>
                        <a:buChar char="•"/>
                      </a:pPr>
                      <a:r>
                        <a:rPr lang="es-MX" sz="950" b="0" dirty="0">
                          <a:solidFill>
                            <a:srgbClr val="3D2E32"/>
                          </a:solidFill>
                          <a:latin typeface="Montserrat Light" pitchFamily="50" charset="0"/>
                        </a:rPr>
                        <a:t>La Disposición de información estadística puede ser un mecanismo para la elaboración de un diagnostico especifico de necesidades de recursos humanos y de infraestructura.</a:t>
                      </a:r>
                    </a:p>
                    <a:p>
                      <a:pPr marL="171450" indent="-171450" algn="just">
                        <a:spcAft>
                          <a:spcPts val="400"/>
                        </a:spcAft>
                        <a:buFont typeface="Arial" pitchFamily="34" charset="0"/>
                        <a:buChar char="•"/>
                      </a:pPr>
                      <a:r>
                        <a:rPr lang="es-MX" sz="950" b="0" dirty="0">
                          <a:solidFill>
                            <a:srgbClr val="3D2E32"/>
                          </a:solidFill>
                          <a:latin typeface="Montserrat Light" pitchFamily="50" charset="0"/>
                        </a:rPr>
                        <a:t>La contribución y el destino de las aportaciones se encuentra estandarizada a través de instrumentos federales y estatales.</a:t>
                      </a:r>
                    </a:p>
                  </a:txBody>
                  <a:tcP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lgn="just">
                        <a:spcAft>
                          <a:spcPts val="400"/>
                        </a:spcAft>
                        <a:buFont typeface="Arial" pitchFamily="34" charset="0"/>
                        <a:buChar char="•"/>
                      </a:pPr>
                      <a:r>
                        <a:rPr lang="es-MX" sz="950" b="0" dirty="0">
                          <a:solidFill>
                            <a:srgbClr val="3D2E32"/>
                          </a:solidFill>
                          <a:latin typeface="Montserrat Light" pitchFamily="50" charset="0"/>
                        </a:rPr>
                        <a:t>Falta de un método eficaz para calcular la cobertura estatal de los programas de atención a la salud.</a:t>
                      </a:r>
                    </a:p>
                    <a:p>
                      <a:pPr marL="171450" indent="-171450" algn="just">
                        <a:spcAft>
                          <a:spcPts val="400"/>
                        </a:spcAft>
                        <a:buFont typeface="Arial" pitchFamily="34" charset="0"/>
                        <a:buChar char="•"/>
                      </a:pPr>
                      <a:r>
                        <a:rPr lang="es-MX" sz="950" b="0" dirty="0">
                          <a:solidFill>
                            <a:srgbClr val="3D2E32"/>
                          </a:solidFill>
                          <a:latin typeface="Montserrat Light" pitchFamily="50" charset="0"/>
                        </a:rPr>
                        <a:t>Limitada coordinación de las instancias federales y estatales para establecer mecanismos eficaces de asignación de recursos y por consecuente el ejercicio del recurso en tiempo.</a:t>
                      </a:r>
                    </a:p>
                    <a:p>
                      <a:pPr marL="171450" indent="-171450" algn="just">
                        <a:spcAft>
                          <a:spcPts val="400"/>
                        </a:spcAft>
                        <a:buFont typeface="Arial" pitchFamily="34" charset="0"/>
                        <a:buChar char="•"/>
                      </a:pPr>
                      <a:r>
                        <a:rPr lang="es-MX" sz="950" b="0" dirty="0">
                          <a:solidFill>
                            <a:srgbClr val="3D2E32"/>
                          </a:solidFill>
                          <a:latin typeface="Montserrat Light" pitchFamily="50" charset="0"/>
                        </a:rPr>
                        <a:t>Desconocimiento de los métodos para definir la cobertura de los programas que reciben recursos del fondo.</a:t>
                      </a:r>
                    </a:p>
                    <a:p>
                      <a:pPr marL="171450" indent="-171450" algn="just">
                        <a:spcAft>
                          <a:spcPts val="400"/>
                        </a:spcAft>
                        <a:buFont typeface="Arial" pitchFamily="34" charset="0"/>
                        <a:buChar char="•"/>
                      </a:pPr>
                      <a:r>
                        <a:rPr lang="es-MX" sz="950" b="0" dirty="0">
                          <a:solidFill>
                            <a:srgbClr val="3D2E32"/>
                          </a:solidFill>
                          <a:latin typeface="Montserrat Light" pitchFamily="50" charset="0"/>
                        </a:rPr>
                        <a:t>Los recursos del FASSA se distribuyen en todos los conceptos de gasto para atender las necesidades de las cuatro sub-funciones de salud pese a concentrarse mayoritariamente en el financiamiento de servicios personales. Como consecuencia, los recursos se encuentran dispersos y ello dificulta el control sobre los recursos.</a:t>
                      </a:r>
                    </a:p>
                  </a:txBody>
                  <a:tcP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3"/>
                  </a:ext>
                </a:extLst>
              </a:tr>
            </a:tbl>
          </a:graphicData>
        </a:graphic>
      </p:graphicFrame>
      <p:sp>
        <p:nvSpPr>
          <p:cNvPr id="6" name="5 Pentágono"/>
          <p:cNvSpPr/>
          <p:nvPr/>
        </p:nvSpPr>
        <p:spPr>
          <a:xfrm rot="5400000">
            <a:off x="-2212522" y="3935342"/>
            <a:ext cx="5072036" cy="396000"/>
          </a:xfrm>
          <a:prstGeom prst="homePlate">
            <a:avLst/>
          </a:prstGeom>
          <a:blipFill>
            <a:blip r:embed="rId2"/>
            <a:stretch>
              <a:fillRect/>
            </a:stretch>
          </a:blipFill>
          <a:ln>
            <a:solidFill>
              <a:srgbClr val="3D2E32"/>
            </a:solidFill>
          </a:ln>
          <a:effectLst/>
          <a:scene3d>
            <a:camera prst="orthographicFront">
              <a:rot lat="0" lon="0" rev="0"/>
            </a:camera>
            <a:lightRig rig="contrasting" dir="t">
              <a:rot lat="0" lon="0" rev="7800000"/>
            </a:lightRig>
          </a:scene3d>
          <a:sp3d>
            <a:bevelT w="139700" h="139700"/>
          </a:sp3d>
        </p:spPr>
        <p:style>
          <a:lnRef idx="1">
            <a:schemeClr val="dk1"/>
          </a:lnRef>
          <a:fillRef idx="2">
            <a:schemeClr val="dk1"/>
          </a:fillRef>
          <a:effectRef idx="1">
            <a:schemeClr val="dk1"/>
          </a:effectRef>
          <a:fontRef idx="minor">
            <a:schemeClr val="dk1"/>
          </a:fontRef>
        </p:style>
        <p:txBody>
          <a:bodyPr rtlCol="0" anchor="ctr"/>
          <a:lstStyle/>
          <a:p>
            <a:pPr algn="ctr"/>
            <a:endParaRPr lang="es-MX" sz="1200" b="1" dirty="0">
              <a:solidFill>
                <a:srgbClr val="3D2E32"/>
              </a:solidFill>
              <a:effectLst>
                <a:outerShdw blurRad="38100" dist="38100" dir="2700000" algn="tl">
                  <a:srgbClr val="000000">
                    <a:alpha val="43137"/>
                  </a:srgbClr>
                </a:outerShdw>
              </a:effectLst>
              <a:latin typeface="Montserrat Ultra Light" pitchFamily="50" charset="0"/>
            </a:endParaRPr>
          </a:p>
        </p:txBody>
      </p:sp>
      <p:sp>
        <p:nvSpPr>
          <p:cNvPr id="7" name="6 Elipse"/>
          <p:cNvSpPr/>
          <p:nvPr/>
        </p:nvSpPr>
        <p:spPr>
          <a:xfrm>
            <a:off x="35496" y="1268760"/>
            <a:ext cx="576000" cy="576000"/>
          </a:xfrm>
          <a:prstGeom prst="ellipse">
            <a:avLst/>
          </a:prstGeom>
          <a:blipFill>
            <a:blip r:embed="rId2"/>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s-MX" sz="1600" b="1" dirty="0">
                <a:solidFill>
                  <a:schemeClr val="bg1"/>
                </a:solidFill>
                <a:effectLst>
                  <a:outerShdw blurRad="38100" dist="38100" dir="2700000" algn="tl">
                    <a:srgbClr val="000000">
                      <a:alpha val="43137"/>
                    </a:srgbClr>
                  </a:outerShdw>
                </a:effectLst>
              </a:rPr>
              <a:t>6</a:t>
            </a:r>
          </a:p>
        </p:txBody>
      </p:sp>
      <p:sp>
        <p:nvSpPr>
          <p:cNvPr id="8" name="7 CuadroTexto"/>
          <p:cNvSpPr txBox="1"/>
          <p:nvPr/>
        </p:nvSpPr>
        <p:spPr>
          <a:xfrm rot="16200000">
            <a:off x="-539666" y="3505597"/>
            <a:ext cx="1726336" cy="276999"/>
          </a:xfrm>
          <a:prstGeom prst="rect">
            <a:avLst/>
          </a:prstGeom>
          <a:noFill/>
        </p:spPr>
        <p:txBody>
          <a:bodyPr wrap="square" rtlCol="0">
            <a:spAutoFit/>
          </a:bodyPr>
          <a:lstStyle/>
          <a:p>
            <a:r>
              <a:rPr lang="es-MX" sz="1200" b="1" dirty="0">
                <a:solidFill>
                  <a:schemeClr val="bg1"/>
                </a:solidFill>
                <a:effectLst>
                  <a:outerShdw blurRad="38100" dist="38100" dir="2700000" algn="tl">
                    <a:srgbClr val="000000">
                      <a:alpha val="43137"/>
                    </a:srgbClr>
                  </a:outerShdw>
                </a:effectLst>
                <a:latin typeface="Montserrat Ultra Light" pitchFamily="50" charset="0"/>
              </a:rPr>
              <a:t>Análisis FODA</a:t>
            </a:r>
          </a:p>
        </p:txBody>
      </p:sp>
      <p:sp>
        <p:nvSpPr>
          <p:cNvPr id="17" name="16 Marcador de número de diapositiva"/>
          <p:cNvSpPr>
            <a:spLocks noGrp="1"/>
          </p:cNvSpPr>
          <p:nvPr>
            <p:ph type="sldNum" sz="quarter" idx="4"/>
          </p:nvPr>
        </p:nvSpPr>
        <p:spPr/>
        <p:txBody>
          <a:bodyPr/>
          <a:lstStyle/>
          <a:p>
            <a:fld id="{34762513-7D76-44F4-A4EB-02F5BA9AE113}" type="slidenum">
              <a:rPr lang="es-MX" smtClean="0"/>
              <a:t>6</a:t>
            </a:fld>
            <a:endParaRPr lang="es-MX" dirty="0"/>
          </a:p>
        </p:txBody>
      </p:sp>
      <p:sp>
        <p:nvSpPr>
          <p:cNvPr id="10" name="1 Título">
            <a:extLst>
              <a:ext uri="{FF2B5EF4-FFF2-40B4-BE49-F238E27FC236}">
                <a16:creationId xmlns:a16="http://schemas.microsoft.com/office/drawing/2014/main" xmlns="" id="{A0130B94-F350-4BC0-A188-D73958D7735E}"/>
              </a:ext>
            </a:extLst>
          </p:cNvPr>
          <p:cNvSpPr>
            <a:spLocks noGrp="1"/>
          </p:cNvSpPr>
          <p:nvPr>
            <p:ph type="title"/>
          </p:nvPr>
        </p:nvSpPr>
        <p:spPr>
          <a:xfrm>
            <a:off x="3851920" y="764704"/>
            <a:ext cx="4109135" cy="288033"/>
          </a:xfrm>
        </p:spPr>
        <p:txBody>
          <a:bodyPr/>
          <a:lstStyle/>
          <a:p>
            <a:r>
              <a:rPr lang="es-MX" dirty="0"/>
              <a:t>Fondo de Aportaciones para los Servicios de Salud (FASSA)</a:t>
            </a:r>
          </a:p>
        </p:txBody>
      </p:sp>
    </p:spTree>
    <p:extLst>
      <p:ext uri="{BB962C8B-B14F-4D97-AF65-F5344CB8AC3E}">
        <p14:creationId xmlns:p14="http://schemas.microsoft.com/office/powerpoint/2010/main" val="32023280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xmlns="" id="{4BC6317A-98E6-4D59-979D-DBAEC6109308}"/>
              </a:ext>
            </a:extLst>
          </p:cNvPr>
          <p:cNvGrpSpPr/>
          <p:nvPr/>
        </p:nvGrpSpPr>
        <p:grpSpPr>
          <a:xfrm>
            <a:off x="107505" y="3973588"/>
            <a:ext cx="461665" cy="2700001"/>
            <a:chOff x="107505" y="3973588"/>
            <a:chExt cx="461665" cy="4928020"/>
          </a:xfrm>
        </p:grpSpPr>
        <p:sp>
          <p:nvSpPr>
            <p:cNvPr id="24" name="3 Pentágono">
              <a:extLst>
                <a:ext uri="{FF2B5EF4-FFF2-40B4-BE49-F238E27FC236}">
                  <a16:creationId xmlns:a16="http://schemas.microsoft.com/office/drawing/2014/main" xmlns="" id="{73E91687-1400-44FC-9111-1C84C052AB4D}"/>
                </a:ext>
              </a:extLst>
            </p:cNvPr>
            <p:cNvSpPr/>
            <p:nvPr/>
          </p:nvSpPr>
          <p:spPr>
            <a:xfrm rot="5400000">
              <a:off x="-2140514" y="6239598"/>
              <a:ext cx="4928020" cy="396000"/>
            </a:xfrm>
            <a:prstGeom prst="homePlate">
              <a:avLst/>
            </a:prstGeom>
            <a:blipFill>
              <a:blip r:embed="rId2"/>
              <a:stretch>
                <a:fillRect/>
              </a:stretch>
            </a:blipFill>
            <a:ln>
              <a:solidFill>
                <a:srgbClr val="3D2E32"/>
              </a:solidFill>
            </a:ln>
            <a:effectLst/>
            <a:scene3d>
              <a:camera prst="orthographicFront">
                <a:rot lat="0" lon="0" rev="0"/>
              </a:camera>
              <a:lightRig rig="contrasting" dir="t">
                <a:rot lat="0" lon="0" rev="7800000"/>
              </a:lightRig>
            </a:scene3d>
            <a:sp3d>
              <a:bevelT w="139700" h="139700"/>
            </a:sp3d>
          </p:spPr>
          <p:style>
            <a:lnRef idx="1">
              <a:schemeClr val="dk1"/>
            </a:lnRef>
            <a:fillRef idx="2">
              <a:schemeClr val="dk1"/>
            </a:fillRef>
            <a:effectRef idx="1">
              <a:schemeClr val="dk1"/>
            </a:effectRef>
            <a:fontRef idx="minor">
              <a:schemeClr val="dk1"/>
            </a:fontRef>
          </p:style>
          <p:txBody>
            <a:bodyPr rtlCol="0" anchor="ctr"/>
            <a:lstStyle/>
            <a:p>
              <a:pPr algn="ctr"/>
              <a:endParaRPr lang="es-MX" sz="1200" b="1" dirty="0">
                <a:solidFill>
                  <a:srgbClr val="3D2E32"/>
                </a:solidFill>
                <a:effectLst>
                  <a:outerShdw blurRad="38100" dist="38100" dir="2700000" algn="tl">
                    <a:srgbClr val="000000">
                      <a:alpha val="43137"/>
                    </a:srgbClr>
                  </a:outerShdw>
                </a:effectLst>
                <a:latin typeface="Montserrat Ultra Light" pitchFamily="50" charset="0"/>
              </a:endParaRPr>
            </a:p>
          </p:txBody>
        </p:sp>
        <p:sp>
          <p:nvSpPr>
            <p:cNvPr id="26" name="5 CuadroTexto">
              <a:extLst>
                <a:ext uri="{FF2B5EF4-FFF2-40B4-BE49-F238E27FC236}">
                  <a16:creationId xmlns:a16="http://schemas.microsoft.com/office/drawing/2014/main" xmlns="" id="{D5A947AB-4271-4255-A305-0E4AA00D874C}"/>
                </a:ext>
              </a:extLst>
            </p:cNvPr>
            <p:cNvSpPr txBox="1"/>
            <p:nvPr/>
          </p:nvSpPr>
          <p:spPr>
            <a:xfrm rot="16200000">
              <a:off x="-1751787" y="6178647"/>
              <a:ext cx="4180250" cy="461665"/>
            </a:xfrm>
            <a:prstGeom prst="rect">
              <a:avLst/>
            </a:prstGeom>
            <a:noFill/>
          </p:spPr>
          <p:txBody>
            <a:bodyPr wrap="none" rtlCol="0">
              <a:spAutoFit/>
            </a:bodyPr>
            <a:lstStyle/>
            <a:p>
              <a:pPr algn="ctr"/>
              <a:r>
                <a:rPr lang="es-MX" sz="1200" b="1" dirty="0">
                  <a:solidFill>
                    <a:schemeClr val="bg1"/>
                  </a:solidFill>
                  <a:effectLst>
                    <a:outerShdw blurRad="38100" dist="38100" dir="2700000" algn="tl">
                      <a:srgbClr val="000000">
                        <a:alpha val="43137"/>
                      </a:srgbClr>
                    </a:outerShdw>
                  </a:effectLst>
                  <a:latin typeface="Montserrat Ultra Light" pitchFamily="50" charset="0"/>
                </a:rPr>
                <a:t>Acciones del Programa </a:t>
              </a:r>
            </a:p>
            <a:p>
              <a:pPr algn="ctr"/>
              <a:r>
                <a:rPr lang="es-MX" sz="1200" b="1" dirty="0">
                  <a:solidFill>
                    <a:schemeClr val="bg1"/>
                  </a:solidFill>
                  <a:effectLst>
                    <a:outerShdw blurRad="38100" dist="38100" dir="2700000" algn="tl">
                      <a:srgbClr val="000000">
                        <a:alpha val="43137"/>
                      </a:srgbClr>
                    </a:outerShdw>
                  </a:effectLst>
                  <a:latin typeface="Montserrat Ultra Light" pitchFamily="50" charset="0"/>
                </a:rPr>
                <a:t>en el Ejercicio Fiscal actual</a:t>
              </a:r>
            </a:p>
          </p:txBody>
        </p:sp>
      </p:grpSp>
      <p:graphicFrame>
        <p:nvGraphicFramePr>
          <p:cNvPr id="13" name="12 Tabla"/>
          <p:cNvGraphicFramePr>
            <a:graphicFrameLocks noGrp="1"/>
          </p:cNvGraphicFramePr>
          <p:nvPr>
            <p:extLst>
              <p:ext uri="{D42A27DB-BD31-4B8C-83A1-F6EECF244321}">
                <p14:modId xmlns:p14="http://schemas.microsoft.com/office/powerpoint/2010/main" val="1965201788"/>
              </p:ext>
            </p:extLst>
          </p:nvPr>
        </p:nvGraphicFramePr>
        <p:xfrm>
          <a:off x="611560" y="1340768"/>
          <a:ext cx="8424936" cy="2264918"/>
        </p:xfrm>
        <a:graphic>
          <a:graphicData uri="http://schemas.openxmlformats.org/drawingml/2006/table">
            <a:tbl>
              <a:tblPr firstRow="1" bandRow="1">
                <a:effectLst/>
                <a:tableStyleId>{5C22544A-7EE6-4342-B048-85BDC9FD1C3A}</a:tableStyleId>
              </a:tblPr>
              <a:tblGrid>
                <a:gridCol w="8424936">
                  <a:extLst>
                    <a:ext uri="{9D8B030D-6E8A-4147-A177-3AD203B41FA5}">
                      <a16:colId xmlns:a16="http://schemas.microsoft.com/office/drawing/2014/main" xmlns="" val="20000"/>
                    </a:ext>
                  </a:extLst>
                </a:gridCol>
              </a:tblGrid>
              <a:tr h="1728192">
                <a:tc>
                  <a:txBody>
                    <a:bodyPr/>
                    <a:lstStyle/>
                    <a:p>
                      <a:pPr marL="171450" indent="-171450" algn="just">
                        <a:lnSpc>
                          <a:spcPct val="120000"/>
                        </a:lnSpc>
                        <a:buFont typeface="Arial" pitchFamily="34" charset="0"/>
                        <a:buChar char="•"/>
                      </a:pPr>
                      <a:r>
                        <a:rPr lang="es-MX" sz="1000" b="0" baseline="0" dirty="0">
                          <a:solidFill>
                            <a:schemeClr val="tx1"/>
                          </a:solidFill>
                          <a:latin typeface="Montserrat Light" pitchFamily="50" charset="0"/>
                        </a:rPr>
                        <a:t>Elaborar un diagnóstico oficial del FASSA a nivel estatal, en el que se tome como base el siguiente problema que atiende el FASSA en Sinaloa: </a:t>
                      </a:r>
                      <a:r>
                        <a:rPr lang="es-MX" sz="1000" b="0" i="1" baseline="0" dirty="0">
                          <a:solidFill>
                            <a:schemeClr val="tx1"/>
                          </a:solidFill>
                          <a:latin typeface="Montserrat Light" pitchFamily="50" charset="0"/>
                        </a:rPr>
                        <a:t>“Los Servicios de Salud del Estado de Sinaloa enfrentan dificultades financieras que les impiden operar de manera eficaz y eficiente</a:t>
                      </a:r>
                      <a:r>
                        <a:rPr lang="es-MX" sz="1000" b="0" i="1" baseline="0" dirty="0" smtClean="0">
                          <a:solidFill>
                            <a:schemeClr val="tx1"/>
                          </a:solidFill>
                          <a:latin typeface="Montserrat Light" pitchFamily="50" charset="0"/>
                        </a:rPr>
                        <a:t>”</a:t>
                      </a:r>
                      <a:r>
                        <a:rPr lang="es-MX" sz="1000" b="0" baseline="0" dirty="0" smtClean="0">
                          <a:solidFill>
                            <a:schemeClr val="tx1"/>
                          </a:solidFill>
                          <a:latin typeface="Montserrat Light" pitchFamily="50" charset="0"/>
                        </a:rPr>
                        <a:t>.</a:t>
                      </a:r>
                    </a:p>
                    <a:p>
                      <a:pPr marL="171450" indent="-171450" algn="just">
                        <a:lnSpc>
                          <a:spcPct val="120000"/>
                        </a:lnSpc>
                        <a:buFont typeface="Arial" pitchFamily="34" charset="0"/>
                        <a:buChar char="•"/>
                      </a:pPr>
                      <a:endParaRPr lang="es-MX" sz="500" b="0" baseline="0" dirty="0">
                        <a:solidFill>
                          <a:schemeClr val="tx1"/>
                        </a:solidFill>
                        <a:latin typeface="Montserrat Light" pitchFamily="50" charset="0"/>
                      </a:endParaRPr>
                    </a:p>
                    <a:p>
                      <a:pPr marL="171450" indent="-171450" algn="just">
                        <a:lnSpc>
                          <a:spcPct val="120000"/>
                        </a:lnSpc>
                        <a:buFont typeface="Arial" pitchFamily="34" charset="0"/>
                        <a:buChar char="•"/>
                      </a:pPr>
                      <a:r>
                        <a:rPr lang="es-MX" sz="1000" b="0" baseline="0" dirty="0">
                          <a:solidFill>
                            <a:schemeClr val="tx1"/>
                          </a:solidFill>
                          <a:latin typeface="Montserrat Light" pitchFamily="50" charset="0"/>
                        </a:rPr>
                        <a:t>Elaborar e implementar una MIR propia del FASSA a nivel estatal, de acuerdo con lo establecido en las guías emitidas por el CONEVAL y por la SHCP. </a:t>
                      </a:r>
                      <a:endParaRPr lang="es-MX" sz="1000" b="0" baseline="0" dirty="0" smtClean="0">
                        <a:solidFill>
                          <a:schemeClr val="tx1"/>
                        </a:solidFill>
                        <a:latin typeface="Montserrat Light" pitchFamily="50" charset="0"/>
                      </a:endParaRPr>
                    </a:p>
                    <a:p>
                      <a:pPr marL="171450" indent="-171450" algn="just">
                        <a:lnSpc>
                          <a:spcPct val="120000"/>
                        </a:lnSpc>
                        <a:buFont typeface="Arial" pitchFamily="34" charset="0"/>
                        <a:buChar char="•"/>
                      </a:pPr>
                      <a:endParaRPr lang="es-MX" sz="500" b="0" baseline="0" dirty="0">
                        <a:solidFill>
                          <a:schemeClr val="tx1"/>
                        </a:solidFill>
                        <a:latin typeface="Montserrat Light" pitchFamily="50" charset="0"/>
                      </a:endParaRPr>
                    </a:p>
                    <a:p>
                      <a:pPr marL="171450" indent="-171450" algn="just">
                        <a:lnSpc>
                          <a:spcPct val="120000"/>
                        </a:lnSpc>
                        <a:buFont typeface="Arial" pitchFamily="34" charset="0"/>
                        <a:buChar char="•"/>
                      </a:pPr>
                      <a:r>
                        <a:rPr lang="es-MX" sz="1000" b="0" baseline="0" dirty="0">
                          <a:solidFill>
                            <a:schemeClr val="tx1"/>
                          </a:solidFill>
                          <a:latin typeface="Montserrat Light" pitchFamily="50" charset="0"/>
                        </a:rPr>
                        <a:t>Crear un catálogo de servicios, programas e instancias de salud susceptibles de recibir financiamiento con recursos del </a:t>
                      </a:r>
                      <a:r>
                        <a:rPr lang="es-MX" sz="1000" b="0" baseline="0" dirty="0" smtClean="0">
                          <a:solidFill>
                            <a:schemeClr val="tx1"/>
                          </a:solidFill>
                          <a:latin typeface="Montserrat Light" pitchFamily="50" charset="0"/>
                        </a:rPr>
                        <a:t>FASSA</a:t>
                      </a:r>
                    </a:p>
                    <a:p>
                      <a:pPr marL="171450" indent="-171450" algn="just">
                        <a:lnSpc>
                          <a:spcPct val="120000"/>
                        </a:lnSpc>
                        <a:buFont typeface="Arial" pitchFamily="34" charset="0"/>
                        <a:buChar char="•"/>
                      </a:pPr>
                      <a:endParaRPr lang="es-MX" sz="500" b="0" baseline="0" dirty="0" smtClean="0">
                        <a:solidFill>
                          <a:schemeClr val="tx1"/>
                        </a:solidFill>
                        <a:latin typeface="Montserrat Light" pitchFamily="50" charset="0"/>
                      </a:endParaRPr>
                    </a:p>
                    <a:p>
                      <a:pPr marL="171450" indent="-171450" algn="just">
                        <a:lnSpc>
                          <a:spcPct val="120000"/>
                        </a:lnSpc>
                        <a:buFont typeface="Arial" pitchFamily="34" charset="0"/>
                        <a:buChar char="•"/>
                      </a:pPr>
                      <a:r>
                        <a:rPr lang="es-MX" sz="1000" b="0" baseline="0" dirty="0" smtClean="0">
                          <a:solidFill>
                            <a:schemeClr val="tx1"/>
                          </a:solidFill>
                          <a:latin typeface="Montserrat Light" pitchFamily="50" charset="0"/>
                        </a:rPr>
                        <a:t>Se </a:t>
                      </a:r>
                      <a:r>
                        <a:rPr lang="es-MX" sz="1000" b="0" baseline="0" dirty="0">
                          <a:solidFill>
                            <a:schemeClr val="tx1"/>
                          </a:solidFill>
                          <a:latin typeface="Montserrat Light" pitchFamily="50" charset="0"/>
                        </a:rPr>
                        <a:t>busque generar o fortalecer los mecanismos formales de coordinación y complementación de esfuerzos entre los diferentes programas complementarios o coincidentes del FASSA</a:t>
                      </a:r>
                      <a:r>
                        <a:rPr lang="es-MX" sz="1000" b="0" baseline="0" dirty="0" smtClean="0">
                          <a:solidFill>
                            <a:schemeClr val="tx1"/>
                          </a:solidFill>
                          <a:latin typeface="Montserrat Light" pitchFamily="50" charset="0"/>
                        </a:rPr>
                        <a:t>.</a:t>
                      </a:r>
                    </a:p>
                    <a:p>
                      <a:pPr marL="171450" indent="-171450" algn="just">
                        <a:lnSpc>
                          <a:spcPct val="120000"/>
                        </a:lnSpc>
                        <a:buFont typeface="Arial" pitchFamily="34" charset="0"/>
                        <a:buChar char="•"/>
                      </a:pPr>
                      <a:endParaRPr lang="es-MX" sz="500" b="0" baseline="0" dirty="0">
                        <a:solidFill>
                          <a:schemeClr val="tx1"/>
                        </a:solidFill>
                        <a:latin typeface="Montserrat Light" pitchFamily="50" charset="0"/>
                      </a:endParaRPr>
                    </a:p>
                    <a:p>
                      <a:pPr marL="171450" indent="-171450" algn="just">
                        <a:lnSpc>
                          <a:spcPct val="120000"/>
                        </a:lnSpc>
                        <a:buFont typeface="Arial" pitchFamily="34" charset="0"/>
                        <a:buChar char="•"/>
                      </a:pPr>
                      <a:r>
                        <a:rPr lang="es-MX" sz="1000" b="0" baseline="0" dirty="0">
                          <a:solidFill>
                            <a:schemeClr val="tx1"/>
                          </a:solidFill>
                          <a:latin typeface="Montserrat Light" pitchFamily="50" charset="0"/>
                        </a:rPr>
                        <a:t>Se recomienda ir más allá del Mecanismo de Seguimiento de ASM y utilizar los hallazgos derivados de evaluaciones para las decisiones estratégicas y operativas al FASSA.</a:t>
                      </a:r>
                    </a:p>
                  </a:txBody>
                  <a:tcPr>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0"/>
                  </a:ext>
                </a:extLst>
              </a:tr>
            </a:tbl>
          </a:graphicData>
        </a:graphic>
      </p:graphicFrame>
      <p:sp>
        <p:nvSpPr>
          <p:cNvPr id="14" name="13 Pentágono"/>
          <p:cNvSpPr/>
          <p:nvPr/>
        </p:nvSpPr>
        <p:spPr>
          <a:xfrm rot="5400000">
            <a:off x="-664350" y="2387170"/>
            <a:ext cx="1975692" cy="396000"/>
          </a:xfrm>
          <a:prstGeom prst="homePlate">
            <a:avLst/>
          </a:prstGeom>
          <a:blipFill>
            <a:blip r:embed="rId3"/>
            <a:stretch>
              <a:fillRect/>
            </a:stretch>
          </a:blipFill>
          <a:ln>
            <a:solidFill>
              <a:srgbClr val="3D2E32"/>
            </a:solidFill>
          </a:ln>
          <a:effectLst/>
          <a:scene3d>
            <a:camera prst="orthographicFront">
              <a:rot lat="0" lon="0" rev="0"/>
            </a:camera>
            <a:lightRig rig="contrasting" dir="t">
              <a:rot lat="0" lon="0" rev="7800000"/>
            </a:lightRig>
          </a:scene3d>
          <a:sp3d>
            <a:bevelT w="139700" h="139700"/>
          </a:sp3d>
        </p:spPr>
        <p:style>
          <a:lnRef idx="1">
            <a:schemeClr val="dk1"/>
          </a:lnRef>
          <a:fillRef idx="2">
            <a:schemeClr val="dk1"/>
          </a:fillRef>
          <a:effectRef idx="1">
            <a:schemeClr val="dk1"/>
          </a:effectRef>
          <a:fontRef idx="minor">
            <a:schemeClr val="dk1"/>
          </a:fontRef>
        </p:style>
        <p:txBody>
          <a:bodyPr rtlCol="0" anchor="ctr"/>
          <a:lstStyle/>
          <a:p>
            <a:pPr algn="ctr"/>
            <a:endParaRPr lang="es-MX" sz="1200" b="1" dirty="0">
              <a:solidFill>
                <a:srgbClr val="3D2E32"/>
              </a:solidFill>
              <a:effectLst>
                <a:outerShdw blurRad="38100" dist="38100" dir="2700000" algn="tl">
                  <a:srgbClr val="000000">
                    <a:alpha val="43137"/>
                  </a:srgbClr>
                </a:outerShdw>
              </a:effectLst>
              <a:latin typeface="Montserrat Ultra Light" pitchFamily="50" charset="0"/>
            </a:endParaRPr>
          </a:p>
        </p:txBody>
      </p:sp>
      <p:sp>
        <p:nvSpPr>
          <p:cNvPr id="15" name="14 Elipse"/>
          <p:cNvSpPr/>
          <p:nvPr/>
        </p:nvSpPr>
        <p:spPr>
          <a:xfrm>
            <a:off x="35496" y="1268760"/>
            <a:ext cx="576000" cy="576000"/>
          </a:xfrm>
          <a:prstGeom prst="ellipse">
            <a:avLst/>
          </a:prstGeom>
          <a:blipFill>
            <a:blip r:embed="rId3"/>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s-MX" sz="1600" b="1" dirty="0">
                <a:solidFill>
                  <a:schemeClr val="bg1"/>
                </a:solidFill>
                <a:effectLst>
                  <a:outerShdw blurRad="38100" dist="38100" dir="2700000" algn="tl">
                    <a:srgbClr val="000000">
                      <a:alpha val="43137"/>
                    </a:srgbClr>
                  </a:outerShdw>
                </a:effectLst>
              </a:rPr>
              <a:t>7</a:t>
            </a:r>
          </a:p>
        </p:txBody>
      </p:sp>
      <p:sp>
        <p:nvSpPr>
          <p:cNvPr id="16" name="15 CuadroTexto"/>
          <p:cNvSpPr txBox="1"/>
          <p:nvPr/>
        </p:nvSpPr>
        <p:spPr>
          <a:xfrm rot="16200000">
            <a:off x="-497652" y="2455471"/>
            <a:ext cx="1642309" cy="276999"/>
          </a:xfrm>
          <a:prstGeom prst="rect">
            <a:avLst/>
          </a:prstGeom>
          <a:noFill/>
        </p:spPr>
        <p:txBody>
          <a:bodyPr wrap="none" rtlCol="0">
            <a:spAutoFit/>
          </a:bodyPr>
          <a:lstStyle/>
          <a:p>
            <a:r>
              <a:rPr lang="es-MX" sz="1200" b="1" dirty="0">
                <a:solidFill>
                  <a:schemeClr val="bg1"/>
                </a:solidFill>
                <a:effectLst>
                  <a:outerShdw blurRad="38100" dist="38100" dir="2700000" algn="tl">
                    <a:srgbClr val="000000">
                      <a:alpha val="43137"/>
                    </a:srgbClr>
                  </a:outerShdw>
                </a:effectLst>
                <a:latin typeface="Montserrat Ultra Light" pitchFamily="50" charset="0"/>
              </a:rPr>
              <a:t>Recomendaciones</a:t>
            </a:r>
          </a:p>
        </p:txBody>
      </p:sp>
      <p:sp>
        <p:nvSpPr>
          <p:cNvPr id="22" name="16 Marcador de número de diapositiva">
            <a:extLst>
              <a:ext uri="{FF2B5EF4-FFF2-40B4-BE49-F238E27FC236}">
                <a16:creationId xmlns:a16="http://schemas.microsoft.com/office/drawing/2014/main" xmlns="" id="{B143E682-6931-4978-B375-56AFC295D707}"/>
              </a:ext>
            </a:extLst>
          </p:cNvPr>
          <p:cNvSpPr>
            <a:spLocks noGrp="1"/>
          </p:cNvSpPr>
          <p:nvPr>
            <p:ph type="sldNum" sz="quarter" idx="4"/>
          </p:nvPr>
        </p:nvSpPr>
        <p:spPr/>
        <p:txBody>
          <a:bodyPr/>
          <a:lstStyle/>
          <a:p>
            <a:fld id="{34762513-7D76-44F4-A4EB-02F5BA9AE113}" type="slidenum">
              <a:rPr lang="es-MX" smtClean="0"/>
              <a:t>7</a:t>
            </a:fld>
            <a:endParaRPr lang="es-MX" dirty="0"/>
          </a:p>
        </p:txBody>
      </p:sp>
      <p:sp>
        <p:nvSpPr>
          <p:cNvPr id="25" name="4 Elipse">
            <a:extLst>
              <a:ext uri="{FF2B5EF4-FFF2-40B4-BE49-F238E27FC236}">
                <a16:creationId xmlns:a16="http://schemas.microsoft.com/office/drawing/2014/main" xmlns="" id="{86EFDE5D-2D09-4048-B494-CE66419CD8F8}"/>
              </a:ext>
            </a:extLst>
          </p:cNvPr>
          <p:cNvSpPr/>
          <p:nvPr/>
        </p:nvSpPr>
        <p:spPr>
          <a:xfrm>
            <a:off x="35496" y="3645024"/>
            <a:ext cx="576000" cy="576000"/>
          </a:xfrm>
          <a:prstGeom prst="ellipse">
            <a:avLst/>
          </a:prstGeom>
          <a:blipFill>
            <a:blip r:embed="rId2"/>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s-MX" sz="1600" b="1" dirty="0">
                <a:solidFill>
                  <a:schemeClr val="bg1"/>
                </a:solidFill>
                <a:effectLst>
                  <a:outerShdw blurRad="38100" dist="38100" dir="2700000" algn="tl">
                    <a:srgbClr val="000000">
                      <a:alpha val="43137"/>
                    </a:srgbClr>
                  </a:outerShdw>
                </a:effectLst>
              </a:rPr>
              <a:t>8</a:t>
            </a:r>
          </a:p>
        </p:txBody>
      </p:sp>
      <p:graphicFrame>
        <p:nvGraphicFramePr>
          <p:cNvPr id="27" name="2 Tabla">
            <a:extLst>
              <a:ext uri="{FF2B5EF4-FFF2-40B4-BE49-F238E27FC236}">
                <a16:creationId xmlns:a16="http://schemas.microsoft.com/office/drawing/2014/main" xmlns="" id="{ADC164AA-641E-49D4-8532-5D195048C825}"/>
              </a:ext>
            </a:extLst>
          </p:cNvPr>
          <p:cNvGraphicFramePr>
            <a:graphicFrameLocks noGrp="1"/>
          </p:cNvGraphicFramePr>
          <p:nvPr>
            <p:extLst>
              <p:ext uri="{D42A27DB-BD31-4B8C-83A1-F6EECF244321}">
                <p14:modId xmlns:p14="http://schemas.microsoft.com/office/powerpoint/2010/main" val="1806943473"/>
              </p:ext>
            </p:extLst>
          </p:nvPr>
        </p:nvGraphicFramePr>
        <p:xfrm>
          <a:off x="701496" y="3933056"/>
          <a:ext cx="8280000" cy="2290307"/>
        </p:xfrm>
        <a:graphic>
          <a:graphicData uri="http://schemas.openxmlformats.org/drawingml/2006/table">
            <a:tbl>
              <a:tblPr firstRow="1" bandRow="1">
                <a:effectLst/>
                <a:tableStyleId>{5C22544A-7EE6-4342-B048-85BDC9FD1C3A}</a:tableStyleId>
              </a:tblPr>
              <a:tblGrid>
                <a:gridCol w="8280000">
                  <a:extLst>
                    <a:ext uri="{9D8B030D-6E8A-4147-A177-3AD203B41FA5}">
                      <a16:colId xmlns:a16="http://schemas.microsoft.com/office/drawing/2014/main" xmlns="" val="20000"/>
                    </a:ext>
                  </a:extLst>
                </a:gridCol>
              </a:tblGrid>
              <a:tr h="2290307">
                <a:tc>
                  <a:txBody>
                    <a:bodyPr/>
                    <a:lstStyle/>
                    <a:p>
                      <a:pPr marL="171450" marR="0" indent="-171450" algn="just"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lang="es-MX" sz="1000" b="0" baseline="0" dirty="0">
                          <a:solidFill>
                            <a:schemeClr val="tx1"/>
                          </a:solidFill>
                          <a:latin typeface="Montserrat Light" pitchFamily="50" charset="0"/>
                        </a:rPr>
                        <a:t>De acuerdo con el Sistema Nacional de Indicadores de Calidad en Salud, se reportó que en el ejercicio fiscal 2020 en el indicador </a:t>
                      </a:r>
                      <a:r>
                        <a:rPr lang="es-MX" sz="1000" b="0" i="1" baseline="0" dirty="0">
                          <a:solidFill>
                            <a:schemeClr val="tx1"/>
                          </a:solidFill>
                          <a:latin typeface="Montserrat Light" pitchFamily="50" charset="0"/>
                        </a:rPr>
                        <a:t>Hospitales</a:t>
                      </a:r>
                      <a:r>
                        <a:rPr lang="es-MX" sz="1000" b="0" baseline="0" dirty="0">
                          <a:solidFill>
                            <a:schemeClr val="tx1"/>
                          </a:solidFill>
                          <a:latin typeface="Montserrat Light" pitchFamily="50" charset="0"/>
                        </a:rPr>
                        <a:t> se alcanzó una satisfacción con el trato recibido del </a:t>
                      </a:r>
                      <a:r>
                        <a:rPr lang="es-MX" sz="1000" b="1" baseline="0" dirty="0">
                          <a:solidFill>
                            <a:schemeClr val="tx1"/>
                          </a:solidFill>
                          <a:latin typeface="Montserrat Light" pitchFamily="50" charset="0"/>
                        </a:rPr>
                        <a:t>97.28%</a:t>
                      </a:r>
                      <a:r>
                        <a:rPr lang="es-MX" sz="1000" b="0" baseline="0" dirty="0">
                          <a:solidFill>
                            <a:schemeClr val="tx1"/>
                          </a:solidFill>
                          <a:latin typeface="Montserrat Light" pitchFamily="50" charset="0"/>
                        </a:rPr>
                        <a:t>, para la información proporcionada por el médico se obtuvo un </a:t>
                      </a:r>
                      <a:r>
                        <a:rPr lang="es-MX" sz="1000" b="1" baseline="0" dirty="0">
                          <a:solidFill>
                            <a:schemeClr val="tx1"/>
                          </a:solidFill>
                          <a:latin typeface="Montserrat Light" pitchFamily="50" charset="0"/>
                        </a:rPr>
                        <a:t>98.38%</a:t>
                      </a:r>
                      <a:r>
                        <a:rPr lang="es-MX" sz="1000" b="0" baseline="0" dirty="0">
                          <a:solidFill>
                            <a:schemeClr val="tx1"/>
                          </a:solidFill>
                          <a:latin typeface="Montserrat Light" pitchFamily="50" charset="0"/>
                        </a:rPr>
                        <a:t>,</a:t>
                      </a:r>
                      <a:r>
                        <a:rPr lang="es-MX" sz="1000" b="1" baseline="0" dirty="0">
                          <a:solidFill>
                            <a:schemeClr val="tx1"/>
                          </a:solidFill>
                          <a:latin typeface="Montserrat Light" pitchFamily="50" charset="0"/>
                        </a:rPr>
                        <a:t> </a:t>
                      </a:r>
                      <a:r>
                        <a:rPr lang="es-MX" sz="1000" b="0" baseline="0" dirty="0">
                          <a:solidFill>
                            <a:schemeClr val="tx1"/>
                          </a:solidFill>
                          <a:latin typeface="Montserrat Light" pitchFamily="50" charset="0"/>
                        </a:rPr>
                        <a:t>en cuanto al indicador de </a:t>
                      </a:r>
                      <a:r>
                        <a:rPr lang="es-MX" sz="1000" b="0" i="1" baseline="0" dirty="0">
                          <a:solidFill>
                            <a:schemeClr val="tx1"/>
                          </a:solidFill>
                          <a:latin typeface="Montserrat Light" pitchFamily="50" charset="0"/>
                        </a:rPr>
                        <a:t>Atención Médica Efectiva</a:t>
                      </a:r>
                      <a:r>
                        <a:rPr lang="es-MX" sz="1000" b="0" baseline="0" dirty="0">
                          <a:solidFill>
                            <a:schemeClr val="tx1"/>
                          </a:solidFill>
                          <a:latin typeface="Montserrat Light" pitchFamily="50" charset="0"/>
                        </a:rPr>
                        <a:t> (atención prenatal, atención al menor de 5 años con enfermedad diarreica aguda, atención al menor de 5 años con infección respiratoria aguda, atención al paciente hospitalario y atención al paciente diabético) se registro el </a:t>
                      </a:r>
                      <a:r>
                        <a:rPr lang="es-MX" sz="1000" b="1" baseline="0" dirty="0">
                          <a:solidFill>
                            <a:schemeClr val="tx1"/>
                          </a:solidFill>
                          <a:latin typeface="Montserrat Light" pitchFamily="50" charset="0"/>
                        </a:rPr>
                        <a:t>94.8% </a:t>
                      </a:r>
                      <a:r>
                        <a:rPr lang="es-MX" sz="1000" b="0" baseline="0" dirty="0">
                          <a:solidFill>
                            <a:schemeClr val="tx1"/>
                          </a:solidFill>
                          <a:latin typeface="Montserrat Light" pitchFamily="50" charset="0"/>
                        </a:rPr>
                        <a:t>de la satisfacción</a:t>
                      </a:r>
                      <a:r>
                        <a:rPr lang="es-MX" sz="1000" b="0" baseline="0" dirty="0" smtClean="0">
                          <a:solidFill>
                            <a:schemeClr val="tx1"/>
                          </a:solidFill>
                          <a:latin typeface="Montserrat Light" pitchFamily="50" charset="0"/>
                        </a:rPr>
                        <a:t>.</a:t>
                      </a:r>
                    </a:p>
                    <a:p>
                      <a:pPr marL="0" marR="0" indent="0" algn="just"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lang="es-MX" sz="500" b="0" baseline="0" dirty="0" smtClean="0">
                        <a:solidFill>
                          <a:schemeClr val="tx1"/>
                        </a:solidFill>
                        <a:latin typeface="Montserrat Light" pitchFamily="50" charset="0"/>
                      </a:endParaRPr>
                    </a:p>
                    <a:p>
                      <a:pPr marL="171450" indent="-171450" algn="just">
                        <a:lnSpc>
                          <a:spcPct val="120000"/>
                        </a:lnSpc>
                        <a:buFont typeface="Arial" panose="020B0604020202020204" pitchFamily="34" charset="0"/>
                        <a:buChar char="•"/>
                      </a:pPr>
                      <a:r>
                        <a:rPr lang="es-MX" sz="1000" b="0" baseline="0" dirty="0" smtClean="0">
                          <a:solidFill>
                            <a:schemeClr val="tx1"/>
                          </a:solidFill>
                          <a:latin typeface="Montserrat Light" pitchFamily="50" charset="0"/>
                        </a:rPr>
                        <a:t>A </a:t>
                      </a:r>
                      <a:r>
                        <a:rPr lang="es-MX" sz="1000" b="0" baseline="0" dirty="0">
                          <a:solidFill>
                            <a:schemeClr val="tx1"/>
                          </a:solidFill>
                          <a:latin typeface="Montserrat Light" pitchFamily="50" charset="0"/>
                        </a:rPr>
                        <a:t>través de acciones bien implementadas se ha logrado atender a </a:t>
                      </a:r>
                      <a:r>
                        <a:rPr lang="es-MX" sz="1000" b="1" baseline="0" dirty="0">
                          <a:solidFill>
                            <a:schemeClr val="tx1"/>
                          </a:solidFill>
                          <a:latin typeface="Montserrat Light" pitchFamily="50" charset="0"/>
                        </a:rPr>
                        <a:t>1,403,344</a:t>
                      </a:r>
                      <a:r>
                        <a:rPr lang="es-MX" sz="1000" b="0" baseline="0" dirty="0">
                          <a:solidFill>
                            <a:schemeClr val="tx1"/>
                          </a:solidFill>
                          <a:latin typeface="Montserrat Light" pitchFamily="50" charset="0"/>
                        </a:rPr>
                        <a:t> personas, distribuidas en los 18 municipios del Estado de Sinaloa en materia de salud pública, siendo estos, personas no registradas ante una Institución o Programa de Salud Público o Privado</a:t>
                      </a:r>
                      <a:r>
                        <a:rPr lang="es-MX" sz="1000" b="0" baseline="0" dirty="0" smtClean="0">
                          <a:solidFill>
                            <a:schemeClr val="tx1"/>
                          </a:solidFill>
                          <a:latin typeface="Montserrat Light" pitchFamily="50" charset="0"/>
                        </a:rPr>
                        <a:t>.</a:t>
                      </a:r>
                    </a:p>
                    <a:p>
                      <a:pPr marL="0" indent="0" algn="just">
                        <a:lnSpc>
                          <a:spcPct val="120000"/>
                        </a:lnSpc>
                        <a:buFont typeface="Arial" panose="020B0604020202020204" pitchFamily="34" charset="0"/>
                        <a:buNone/>
                      </a:pPr>
                      <a:endParaRPr lang="es-MX" sz="500" b="0" baseline="0" dirty="0" smtClean="0">
                        <a:solidFill>
                          <a:schemeClr val="tx1"/>
                        </a:solidFill>
                        <a:latin typeface="Montserrat Light" pitchFamily="50" charset="0"/>
                      </a:endParaRPr>
                    </a:p>
                    <a:p>
                      <a:pPr marL="171450" indent="-171450" algn="just">
                        <a:lnSpc>
                          <a:spcPct val="120000"/>
                        </a:lnSpc>
                        <a:buFont typeface="Arial" panose="020B0604020202020204" pitchFamily="34" charset="0"/>
                        <a:buChar char="•"/>
                      </a:pPr>
                      <a:r>
                        <a:rPr lang="es-MX" sz="1000" b="0" baseline="0" dirty="0" smtClean="0">
                          <a:solidFill>
                            <a:schemeClr val="tx1"/>
                          </a:solidFill>
                          <a:latin typeface="Montserrat Light" pitchFamily="50" charset="0"/>
                        </a:rPr>
                        <a:t>Durante </a:t>
                      </a:r>
                      <a:r>
                        <a:rPr lang="es-MX" sz="1000" b="0" baseline="0" dirty="0">
                          <a:solidFill>
                            <a:schemeClr val="tx1"/>
                          </a:solidFill>
                          <a:latin typeface="Montserrat Light" pitchFamily="50" charset="0"/>
                        </a:rPr>
                        <a:t>el año 2020 se logro aumentar al personal teniendo así a </a:t>
                      </a:r>
                      <a:r>
                        <a:rPr lang="es-MX" sz="1000" b="1" baseline="0" dirty="0">
                          <a:solidFill>
                            <a:schemeClr val="tx1"/>
                          </a:solidFill>
                          <a:latin typeface="Montserrat Light" pitchFamily="50" charset="0"/>
                        </a:rPr>
                        <a:t>2,325</a:t>
                      </a:r>
                      <a:r>
                        <a:rPr lang="es-MX" sz="1000" b="0" baseline="0" dirty="0">
                          <a:solidFill>
                            <a:schemeClr val="tx1"/>
                          </a:solidFill>
                          <a:latin typeface="Montserrat Light" pitchFamily="50" charset="0"/>
                        </a:rPr>
                        <a:t> médicos generales y especialistas para el total de </a:t>
                      </a:r>
                      <a:r>
                        <a:rPr lang="es-MX" sz="1000" b="1" baseline="0" dirty="0">
                          <a:solidFill>
                            <a:schemeClr val="tx1"/>
                          </a:solidFill>
                          <a:latin typeface="Montserrat Light" pitchFamily="50" charset="0"/>
                        </a:rPr>
                        <a:t>1,402,353</a:t>
                      </a:r>
                      <a:r>
                        <a:rPr lang="es-MX" sz="1000" b="0" baseline="0" dirty="0">
                          <a:solidFill>
                            <a:schemeClr val="tx1"/>
                          </a:solidFill>
                          <a:latin typeface="Montserrat Light" pitchFamily="50" charset="0"/>
                        </a:rPr>
                        <a:t> habitantes sin derechohabiencia en el estado.</a:t>
                      </a:r>
                      <a:endParaRPr lang="es-MX" sz="1000" b="0" i="0" u="none" strike="noStrike" dirty="0">
                        <a:solidFill>
                          <a:schemeClr val="tx1"/>
                        </a:solidFill>
                        <a:effectLst/>
                        <a:latin typeface="Montserrat Light"/>
                      </a:endParaRPr>
                    </a:p>
                  </a:txBody>
                  <a:tcPr marL="9525" marR="9525" marT="9525"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0"/>
                  </a:ext>
                </a:extLst>
              </a:tr>
            </a:tbl>
          </a:graphicData>
        </a:graphic>
      </p:graphicFrame>
      <p:sp>
        <p:nvSpPr>
          <p:cNvPr id="17" name="1 Título">
            <a:extLst>
              <a:ext uri="{FF2B5EF4-FFF2-40B4-BE49-F238E27FC236}">
                <a16:creationId xmlns:a16="http://schemas.microsoft.com/office/drawing/2014/main" xmlns="" id="{05F18251-8A3C-4B29-B030-35035E79FB37}"/>
              </a:ext>
            </a:extLst>
          </p:cNvPr>
          <p:cNvSpPr>
            <a:spLocks noGrp="1"/>
          </p:cNvSpPr>
          <p:nvPr>
            <p:ph type="title"/>
          </p:nvPr>
        </p:nvSpPr>
        <p:spPr>
          <a:xfrm>
            <a:off x="3851920" y="764704"/>
            <a:ext cx="4109135" cy="288033"/>
          </a:xfrm>
        </p:spPr>
        <p:txBody>
          <a:bodyPr/>
          <a:lstStyle/>
          <a:p>
            <a:r>
              <a:rPr lang="es-MX" dirty="0"/>
              <a:t>Fondo de Aportaciones para los Servicios de Salud (FASSA)</a:t>
            </a:r>
          </a:p>
        </p:txBody>
      </p:sp>
    </p:spTree>
    <p:extLst>
      <p:ext uri="{BB962C8B-B14F-4D97-AF65-F5344CB8AC3E}">
        <p14:creationId xmlns:p14="http://schemas.microsoft.com/office/powerpoint/2010/main" val="304932292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3584</TotalTime>
  <Words>2212</Words>
  <Application>Microsoft Office PowerPoint</Application>
  <PresentationFormat>Presentación en pantalla (4:3)</PresentationFormat>
  <Paragraphs>140</Paragraphs>
  <Slides>7</Slides>
  <Notes>0</Notes>
  <HiddenSlides>0</HiddenSlides>
  <MMClips>0</MMClips>
  <ScaleCrop>false</ScaleCrop>
  <HeadingPairs>
    <vt:vector size="4" baseType="variant">
      <vt:variant>
        <vt:lpstr>Tema</vt:lpstr>
      </vt:variant>
      <vt:variant>
        <vt:i4>1</vt:i4>
      </vt:variant>
      <vt:variant>
        <vt:lpstr>Títulos de diapositiva</vt:lpstr>
      </vt:variant>
      <vt:variant>
        <vt:i4>7</vt:i4>
      </vt:variant>
    </vt:vector>
  </HeadingPairs>
  <TitlesOfParts>
    <vt:vector size="8" baseType="lpstr">
      <vt:lpstr>Tema de Office</vt:lpstr>
      <vt:lpstr>Fondo de Aportaciones para los Servicios de Salud (FASSA)</vt:lpstr>
      <vt:lpstr>Fondo de Aportaciones para los Servicios de Salud (FASSA)</vt:lpstr>
      <vt:lpstr>Fondo de Aportaciones para los Servicios de Salud (FASSA)</vt:lpstr>
      <vt:lpstr>Fondo de Aportaciones para los Servicios de Salud (FASSA)</vt:lpstr>
      <vt:lpstr>Fondo de Aportaciones para los Servicios de Salud (FASSA)</vt:lpstr>
      <vt:lpstr>Fondo de Aportaciones para los Servicios de Salud (FASSA)</vt:lpstr>
      <vt:lpstr>Fondo de Aportaciones para los Servicios de Salud (FASSA)</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Fondo de Aportaciones para los Servicios de Salud (FASSA)</dc:title>
  <cp:lastModifiedBy>CLSinaloa</cp:lastModifiedBy>
  <cp:revision>180</cp:revision>
  <dcterms:created xsi:type="dcterms:W3CDTF">2020-06-04T17:55:56Z</dcterms:created>
  <dcterms:modified xsi:type="dcterms:W3CDTF">2021-10-01T16:06:10Z</dcterms:modified>
</cp:coreProperties>
</file>